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46" r:id="rId3"/>
    <p:sldId id="277" r:id="rId4"/>
    <p:sldId id="296" r:id="rId5"/>
    <p:sldId id="280" r:id="rId6"/>
    <p:sldId id="274" r:id="rId7"/>
    <p:sldId id="276" r:id="rId8"/>
    <p:sldId id="278" r:id="rId9"/>
    <p:sldId id="282" r:id="rId10"/>
    <p:sldId id="283" r:id="rId11"/>
    <p:sldId id="285" r:id="rId12"/>
    <p:sldId id="286" r:id="rId13"/>
    <p:sldId id="281" r:id="rId14"/>
    <p:sldId id="299" r:id="rId15"/>
    <p:sldId id="300" r:id="rId16"/>
    <p:sldId id="332" r:id="rId17"/>
    <p:sldId id="333" r:id="rId18"/>
    <p:sldId id="339" r:id="rId19"/>
    <p:sldId id="284" r:id="rId20"/>
    <p:sldId id="303" r:id="rId21"/>
    <p:sldId id="306" r:id="rId22"/>
    <p:sldId id="305" r:id="rId23"/>
    <p:sldId id="304" r:id="rId24"/>
    <p:sldId id="313" r:id="rId25"/>
    <p:sldId id="310" r:id="rId26"/>
    <p:sldId id="311" r:id="rId27"/>
    <p:sldId id="312" r:id="rId28"/>
    <p:sldId id="316" r:id="rId29"/>
    <p:sldId id="317" r:id="rId30"/>
    <p:sldId id="334" r:id="rId31"/>
    <p:sldId id="319" r:id="rId32"/>
    <p:sldId id="318" r:id="rId33"/>
    <p:sldId id="337" r:id="rId34"/>
    <p:sldId id="323" r:id="rId35"/>
    <p:sldId id="341" r:id="rId36"/>
    <p:sldId id="325" r:id="rId37"/>
    <p:sldId id="331" r:id="rId38"/>
    <p:sldId id="324" r:id="rId39"/>
    <p:sldId id="321" r:id="rId40"/>
    <p:sldId id="322" r:id="rId41"/>
    <p:sldId id="327" r:id="rId42"/>
    <p:sldId id="320" r:id="rId43"/>
    <p:sldId id="309" r:id="rId44"/>
    <p:sldId id="289" r:id="rId45"/>
    <p:sldId id="291" r:id="rId46"/>
    <p:sldId id="292" r:id="rId47"/>
    <p:sldId id="293" r:id="rId48"/>
    <p:sldId id="294" r:id="rId49"/>
    <p:sldId id="295" r:id="rId50"/>
    <p:sldId id="340" r:id="rId51"/>
    <p:sldId id="314" r:id="rId52"/>
    <p:sldId id="315" r:id="rId53"/>
    <p:sldId id="326" r:id="rId54"/>
    <p:sldId id="328" r:id="rId55"/>
    <p:sldId id="329" r:id="rId56"/>
    <p:sldId id="298" r:id="rId57"/>
    <p:sldId id="338" r:id="rId58"/>
    <p:sldId id="344" r:id="rId59"/>
    <p:sldId id="342" r:id="rId60"/>
    <p:sldId id="330" r:id="rId61"/>
    <p:sldId id="336" r:id="rId62"/>
    <p:sldId id="335" r:id="rId63"/>
    <p:sldId id="345" r:id="rId64"/>
    <p:sldId id="30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35"/>
    <p:restoredTop sz="95853"/>
  </p:normalViewPr>
  <p:slideViewPr>
    <p:cSldViewPr snapToGrid="0" snapToObjects="1">
      <p:cViewPr>
        <p:scale>
          <a:sx n="103" d="100"/>
          <a:sy n="103" d="100"/>
        </p:scale>
        <p:origin x="118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7A398-471D-A640-8A0D-86B4A43A2AB5}" type="datetimeFigureOut">
              <a:rPr lang="en-US" smtClean="0"/>
              <a:t>7/19/20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17E90-B53F-7A44-B67C-AE1E97F446F2}" type="slidenum">
              <a:rPr lang="en-US" smtClean="0"/>
              <a:t>‹#›</a:t>
            </a:fld>
            <a:endParaRPr lang="en-US"/>
          </a:p>
        </p:txBody>
      </p:sp>
    </p:spTree>
    <p:extLst>
      <p:ext uri="{BB962C8B-B14F-4D97-AF65-F5344CB8AC3E}">
        <p14:creationId xmlns:p14="http://schemas.microsoft.com/office/powerpoint/2010/main" val="233561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98AD-05D8-8B41-959A-896DAF37C3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05365E-AA65-E042-9A33-67AD3114C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32667D-8954-E24C-9E34-F23C8F3A1CE6}"/>
              </a:ext>
            </a:extLst>
          </p:cNvPr>
          <p:cNvSpPr>
            <a:spLocks noGrp="1"/>
          </p:cNvSpPr>
          <p:nvPr>
            <p:ph type="dt" sz="half" idx="10"/>
          </p:nvPr>
        </p:nvSpPr>
        <p:spPr/>
        <p:txBody>
          <a:bodyPr/>
          <a:lstStyle/>
          <a:p>
            <a:fld id="{7B16C250-F951-9D48-8B51-6EE1AA8E84DE}" type="datetime1">
              <a:rPr lang="en-US" smtClean="0"/>
              <a:t>7/19/20</a:t>
            </a:fld>
            <a:endParaRPr lang="en-US"/>
          </a:p>
        </p:txBody>
      </p:sp>
      <p:sp>
        <p:nvSpPr>
          <p:cNvPr id="5" name="Footer Placeholder 4">
            <a:extLst>
              <a:ext uri="{FF2B5EF4-FFF2-40B4-BE49-F238E27FC236}">
                <a16:creationId xmlns:a16="http://schemas.microsoft.com/office/drawing/2014/main" id="{D391E929-0B24-D04C-B81A-933446A1D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7DE8C-279F-814E-B734-DC256BD7D8FE}"/>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304182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136F-16D8-6D46-B468-0D595505BE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822D74-366F-D84B-8B47-9646FE091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781F0-2A23-F642-A9A9-3E38779B6F3B}"/>
              </a:ext>
            </a:extLst>
          </p:cNvPr>
          <p:cNvSpPr>
            <a:spLocks noGrp="1"/>
          </p:cNvSpPr>
          <p:nvPr>
            <p:ph type="dt" sz="half" idx="10"/>
          </p:nvPr>
        </p:nvSpPr>
        <p:spPr/>
        <p:txBody>
          <a:bodyPr/>
          <a:lstStyle/>
          <a:p>
            <a:fld id="{5AE89370-AC80-9547-9E75-EC6EBDC45614}" type="datetime1">
              <a:rPr lang="en-US" smtClean="0"/>
              <a:t>7/19/20</a:t>
            </a:fld>
            <a:endParaRPr lang="en-US"/>
          </a:p>
        </p:txBody>
      </p:sp>
      <p:sp>
        <p:nvSpPr>
          <p:cNvPr id="5" name="Footer Placeholder 4">
            <a:extLst>
              <a:ext uri="{FF2B5EF4-FFF2-40B4-BE49-F238E27FC236}">
                <a16:creationId xmlns:a16="http://schemas.microsoft.com/office/drawing/2014/main" id="{AFAE66C3-C4C0-0245-9429-A3A720D85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C5FCA-1C25-6945-9D75-3B6AFAD4E681}"/>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237549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B73CCB-4342-584D-8B5D-E34A06DF2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7FAD82-56C6-B44C-97D6-35B2B43A33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0F281-8106-9245-AC8A-C8D970E88B65}"/>
              </a:ext>
            </a:extLst>
          </p:cNvPr>
          <p:cNvSpPr>
            <a:spLocks noGrp="1"/>
          </p:cNvSpPr>
          <p:nvPr>
            <p:ph type="dt" sz="half" idx="10"/>
          </p:nvPr>
        </p:nvSpPr>
        <p:spPr/>
        <p:txBody>
          <a:bodyPr/>
          <a:lstStyle/>
          <a:p>
            <a:fld id="{09DD729C-BBE0-514B-AB77-ADE83C88967C}" type="datetime1">
              <a:rPr lang="en-US" smtClean="0"/>
              <a:t>7/19/20</a:t>
            </a:fld>
            <a:endParaRPr lang="en-US"/>
          </a:p>
        </p:txBody>
      </p:sp>
      <p:sp>
        <p:nvSpPr>
          <p:cNvPr id="5" name="Footer Placeholder 4">
            <a:extLst>
              <a:ext uri="{FF2B5EF4-FFF2-40B4-BE49-F238E27FC236}">
                <a16:creationId xmlns:a16="http://schemas.microsoft.com/office/drawing/2014/main" id="{E4A8A95D-1A71-4B40-AAB9-572C47DEB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27907-DFCA-9D47-8787-600C09FA2341}"/>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26136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A2B8-69D3-CA4B-AA9F-60ED2FFAE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9666C1-C14D-8E4D-91A3-933FF8B337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939C3-7439-E649-A815-9970197E160C}"/>
              </a:ext>
            </a:extLst>
          </p:cNvPr>
          <p:cNvSpPr>
            <a:spLocks noGrp="1"/>
          </p:cNvSpPr>
          <p:nvPr>
            <p:ph type="dt" sz="half" idx="10"/>
          </p:nvPr>
        </p:nvSpPr>
        <p:spPr/>
        <p:txBody>
          <a:bodyPr/>
          <a:lstStyle/>
          <a:p>
            <a:fld id="{2B284A43-51C1-F94F-8D42-DAD57907014D}" type="datetime1">
              <a:rPr lang="en-US" smtClean="0"/>
              <a:t>7/19/20</a:t>
            </a:fld>
            <a:endParaRPr lang="en-US"/>
          </a:p>
        </p:txBody>
      </p:sp>
      <p:sp>
        <p:nvSpPr>
          <p:cNvPr id="5" name="Footer Placeholder 4">
            <a:extLst>
              <a:ext uri="{FF2B5EF4-FFF2-40B4-BE49-F238E27FC236}">
                <a16:creationId xmlns:a16="http://schemas.microsoft.com/office/drawing/2014/main" id="{F69C1EBD-DB17-E340-9CBB-CB80AAB77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8DAE9-04AA-C94E-A8F6-5E986FDD9EFA}"/>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367262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2E6B-280A-FC45-AB16-68FBC56A0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84327E-37AC-D44E-BEAA-55C8EA8FB0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241DB-993A-D94E-AECD-8007B1484598}"/>
              </a:ext>
            </a:extLst>
          </p:cNvPr>
          <p:cNvSpPr>
            <a:spLocks noGrp="1"/>
          </p:cNvSpPr>
          <p:nvPr>
            <p:ph type="dt" sz="half" idx="10"/>
          </p:nvPr>
        </p:nvSpPr>
        <p:spPr/>
        <p:txBody>
          <a:bodyPr/>
          <a:lstStyle/>
          <a:p>
            <a:fld id="{E3D3CE45-A5F6-7048-9819-300D3F886EA7}" type="datetime1">
              <a:rPr lang="en-US" smtClean="0"/>
              <a:t>7/19/20</a:t>
            </a:fld>
            <a:endParaRPr lang="en-US"/>
          </a:p>
        </p:txBody>
      </p:sp>
      <p:sp>
        <p:nvSpPr>
          <p:cNvPr id="5" name="Footer Placeholder 4">
            <a:extLst>
              <a:ext uri="{FF2B5EF4-FFF2-40B4-BE49-F238E27FC236}">
                <a16:creationId xmlns:a16="http://schemas.microsoft.com/office/drawing/2014/main" id="{E061B3DB-971C-624C-9793-E43753E5D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C6A28-1086-2742-86F6-455232A0FD79}"/>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375428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A3BB-AE81-7344-B673-DD46AC488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951DD-AEF6-E64C-965D-163C4D960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EA570F-8367-9447-836F-9755B955A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BD5452-8010-B249-A9BE-83798860DE53}"/>
              </a:ext>
            </a:extLst>
          </p:cNvPr>
          <p:cNvSpPr>
            <a:spLocks noGrp="1"/>
          </p:cNvSpPr>
          <p:nvPr>
            <p:ph type="dt" sz="half" idx="10"/>
          </p:nvPr>
        </p:nvSpPr>
        <p:spPr/>
        <p:txBody>
          <a:bodyPr/>
          <a:lstStyle/>
          <a:p>
            <a:fld id="{60B8B5B1-C2F1-F949-9478-3799C899923D}" type="datetime1">
              <a:rPr lang="en-US" smtClean="0"/>
              <a:t>7/19/20</a:t>
            </a:fld>
            <a:endParaRPr lang="en-US"/>
          </a:p>
        </p:txBody>
      </p:sp>
      <p:sp>
        <p:nvSpPr>
          <p:cNvPr id="6" name="Footer Placeholder 5">
            <a:extLst>
              <a:ext uri="{FF2B5EF4-FFF2-40B4-BE49-F238E27FC236}">
                <a16:creationId xmlns:a16="http://schemas.microsoft.com/office/drawing/2014/main" id="{F67211E7-468E-584D-855A-9A2469347E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106A17-1718-9048-8B47-A6C2C54484B7}"/>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2814450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9D0E-FEEF-F24C-BD42-B7A2BC4738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83225F-C5BC-3849-8D94-E885C48DF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D7912-4A86-AB4E-B778-367B21E38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944EC-03A9-934D-961E-DA9A71F016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6D4FD-D7F4-E741-B445-6C39328ABA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3F19A3-F55A-F84E-A064-D84ABF2DF0EA}"/>
              </a:ext>
            </a:extLst>
          </p:cNvPr>
          <p:cNvSpPr>
            <a:spLocks noGrp="1"/>
          </p:cNvSpPr>
          <p:nvPr>
            <p:ph type="dt" sz="half" idx="10"/>
          </p:nvPr>
        </p:nvSpPr>
        <p:spPr/>
        <p:txBody>
          <a:bodyPr/>
          <a:lstStyle/>
          <a:p>
            <a:fld id="{677F1F50-1931-D145-AE7B-7A52BE5956E4}" type="datetime1">
              <a:rPr lang="en-US" smtClean="0"/>
              <a:t>7/19/20</a:t>
            </a:fld>
            <a:endParaRPr lang="en-US"/>
          </a:p>
        </p:txBody>
      </p:sp>
      <p:sp>
        <p:nvSpPr>
          <p:cNvPr id="8" name="Footer Placeholder 7">
            <a:extLst>
              <a:ext uri="{FF2B5EF4-FFF2-40B4-BE49-F238E27FC236}">
                <a16:creationId xmlns:a16="http://schemas.microsoft.com/office/drawing/2014/main" id="{242363AF-12F4-804E-8B18-96739FA26A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DFC074-C235-C94F-B89C-C0344321365C}"/>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102800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4080-83D0-F040-B2D2-99A5519233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932430-E08C-904F-AFD1-51724BABBB2B}"/>
              </a:ext>
            </a:extLst>
          </p:cNvPr>
          <p:cNvSpPr>
            <a:spLocks noGrp="1"/>
          </p:cNvSpPr>
          <p:nvPr>
            <p:ph type="dt" sz="half" idx="10"/>
          </p:nvPr>
        </p:nvSpPr>
        <p:spPr/>
        <p:txBody>
          <a:bodyPr/>
          <a:lstStyle/>
          <a:p>
            <a:fld id="{88DE542F-0621-894F-978A-5E09C440E771}" type="datetime1">
              <a:rPr lang="en-US" smtClean="0"/>
              <a:t>7/19/20</a:t>
            </a:fld>
            <a:endParaRPr lang="en-US"/>
          </a:p>
        </p:txBody>
      </p:sp>
      <p:sp>
        <p:nvSpPr>
          <p:cNvPr id="4" name="Footer Placeholder 3">
            <a:extLst>
              <a:ext uri="{FF2B5EF4-FFF2-40B4-BE49-F238E27FC236}">
                <a16:creationId xmlns:a16="http://schemas.microsoft.com/office/drawing/2014/main" id="{AFA649C3-5ACB-0045-866F-1621C0F8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825A87-DBAE-EF4C-B179-EA5F03A0B315}"/>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264961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8F682B-4A93-914B-B572-24420251E73E}"/>
              </a:ext>
            </a:extLst>
          </p:cNvPr>
          <p:cNvSpPr>
            <a:spLocks noGrp="1"/>
          </p:cNvSpPr>
          <p:nvPr>
            <p:ph type="dt" sz="half" idx="10"/>
          </p:nvPr>
        </p:nvSpPr>
        <p:spPr/>
        <p:txBody>
          <a:bodyPr/>
          <a:lstStyle/>
          <a:p>
            <a:fld id="{6143473C-5915-D745-84F6-C198A922249A}" type="datetime1">
              <a:rPr lang="en-US" smtClean="0"/>
              <a:t>7/19/20</a:t>
            </a:fld>
            <a:endParaRPr lang="en-US"/>
          </a:p>
        </p:txBody>
      </p:sp>
      <p:sp>
        <p:nvSpPr>
          <p:cNvPr id="3" name="Footer Placeholder 2">
            <a:extLst>
              <a:ext uri="{FF2B5EF4-FFF2-40B4-BE49-F238E27FC236}">
                <a16:creationId xmlns:a16="http://schemas.microsoft.com/office/drawing/2014/main" id="{B94D6301-8AF7-1E46-8264-C03283A87B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40660-20A4-B041-9808-C56DA8715B3F}"/>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366003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5A76-6CC4-314C-9A32-2C69150B2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DF06FE-7C60-1D4D-9519-3BA6C81F14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628CA0-C985-1E4A-9D45-54D3914F5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B8FA2-F339-8846-9558-75A18F174418}"/>
              </a:ext>
            </a:extLst>
          </p:cNvPr>
          <p:cNvSpPr>
            <a:spLocks noGrp="1"/>
          </p:cNvSpPr>
          <p:nvPr>
            <p:ph type="dt" sz="half" idx="10"/>
          </p:nvPr>
        </p:nvSpPr>
        <p:spPr/>
        <p:txBody>
          <a:bodyPr/>
          <a:lstStyle/>
          <a:p>
            <a:fld id="{783633C8-D10F-9D4F-93FE-E96A2C2D0295}" type="datetime1">
              <a:rPr lang="en-US" smtClean="0"/>
              <a:t>7/19/20</a:t>
            </a:fld>
            <a:endParaRPr lang="en-US"/>
          </a:p>
        </p:txBody>
      </p:sp>
      <p:sp>
        <p:nvSpPr>
          <p:cNvPr id="6" name="Footer Placeholder 5">
            <a:extLst>
              <a:ext uri="{FF2B5EF4-FFF2-40B4-BE49-F238E27FC236}">
                <a16:creationId xmlns:a16="http://schemas.microsoft.com/office/drawing/2014/main" id="{A98282EA-3EF4-CD41-9382-52E56F020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D20E3-257D-2B41-90B1-58008A7CE856}"/>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175675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4E53-5D3B-5B47-807A-2062678EC7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FC5A9-0662-5A4E-A60E-9E81F3912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67ABAD-93EA-2B4C-861A-A1DD422B8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7E726-01D6-5C40-A1F3-888F9607C102}"/>
              </a:ext>
            </a:extLst>
          </p:cNvPr>
          <p:cNvSpPr>
            <a:spLocks noGrp="1"/>
          </p:cNvSpPr>
          <p:nvPr>
            <p:ph type="dt" sz="half" idx="10"/>
          </p:nvPr>
        </p:nvSpPr>
        <p:spPr/>
        <p:txBody>
          <a:bodyPr/>
          <a:lstStyle/>
          <a:p>
            <a:fld id="{DCFB1100-81EA-794E-9FD3-904785508F5D}" type="datetime1">
              <a:rPr lang="en-US" smtClean="0"/>
              <a:t>7/19/20</a:t>
            </a:fld>
            <a:endParaRPr lang="en-US"/>
          </a:p>
        </p:txBody>
      </p:sp>
      <p:sp>
        <p:nvSpPr>
          <p:cNvPr id="6" name="Footer Placeholder 5">
            <a:extLst>
              <a:ext uri="{FF2B5EF4-FFF2-40B4-BE49-F238E27FC236}">
                <a16:creationId xmlns:a16="http://schemas.microsoft.com/office/drawing/2014/main" id="{A86936DC-10DD-CD44-B7E7-E2FFC57961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CCB73-D6E0-B044-914E-46E0F57964B6}"/>
              </a:ext>
            </a:extLst>
          </p:cNvPr>
          <p:cNvSpPr>
            <a:spLocks noGrp="1"/>
          </p:cNvSpPr>
          <p:nvPr>
            <p:ph type="sldNum" sz="quarter" idx="12"/>
          </p:nvPr>
        </p:nvSpPr>
        <p:spPr/>
        <p:txBody>
          <a:bodyPr/>
          <a:lstStyle/>
          <a:p>
            <a:fld id="{FF878F06-CA71-AF4C-A00A-8015B92E4610}" type="slidenum">
              <a:rPr lang="en-US" smtClean="0"/>
              <a:t>‹#›</a:t>
            </a:fld>
            <a:endParaRPr lang="en-US"/>
          </a:p>
        </p:txBody>
      </p:sp>
    </p:spTree>
    <p:extLst>
      <p:ext uri="{BB962C8B-B14F-4D97-AF65-F5344CB8AC3E}">
        <p14:creationId xmlns:p14="http://schemas.microsoft.com/office/powerpoint/2010/main" val="337094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16C444-E64E-8743-A62F-37953F852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39474C-C261-074A-B137-4FD7F2B408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D7BEF-D798-5F45-B1A1-F1BAC9CFB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809CD-1B73-8349-BEF2-4E00F557D94A}" type="datetime1">
              <a:rPr lang="en-US" smtClean="0"/>
              <a:t>7/19/20</a:t>
            </a:fld>
            <a:endParaRPr lang="en-US"/>
          </a:p>
        </p:txBody>
      </p:sp>
      <p:sp>
        <p:nvSpPr>
          <p:cNvPr id="5" name="Footer Placeholder 4">
            <a:extLst>
              <a:ext uri="{FF2B5EF4-FFF2-40B4-BE49-F238E27FC236}">
                <a16:creationId xmlns:a16="http://schemas.microsoft.com/office/drawing/2014/main" id="{6F65AA91-F87C-1A45-8423-32E81F28C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39D3A-8439-ED44-8065-F2FC5B3DC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78F06-CA71-AF4C-A00A-8015B92E4610}" type="slidenum">
              <a:rPr lang="en-US" smtClean="0"/>
              <a:t>‹#›</a:t>
            </a:fld>
            <a:endParaRPr lang="en-US"/>
          </a:p>
        </p:txBody>
      </p:sp>
    </p:spTree>
    <p:extLst>
      <p:ext uri="{BB962C8B-B14F-4D97-AF65-F5344CB8AC3E}">
        <p14:creationId xmlns:p14="http://schemas.microsoft.com/office/powerpoint/2010/main" val="390006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package" Target="../embeddings/Microsoft_Excel_Worksheet.xlsx"/></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5800" dirty="0"/>
              <a:t>Gap Responsible</a:t>
            </a:r>
          </a:p>
        </p:txBody>
      </p:sp>
      <p:sp>
        <p:nvSpPr>
          <p:cNvPr id="3" name="Subtitle 2">
            <a:extLst>
              <a:ext uri="{FF2B5EF4-FFF2-40B4-BE49-F238E27FC236}">
                <a16:creationId xmlns:a16="http://schemas.microsoft.com/office/drawing/2014/main" id="{8C97937D-965C-3648-AC51-25121D41F772}"/>
              </a:ext>
            </a:extLst>
          </p:cNvPr>
          <p:cNvSpPr>
            <a:spLocks noGrp="1"/>
          </p:cNvSpPr>
          <p:nvPr>
            <p:ph type="subTitle" idx="1"/>
          </p:nvPr>
        </p:nvSpPr>
        <p:spPr>
          <a:xfrm>
            <a:off x="1524000" y="4256436"/>
            <a:ext cx="9144000" cy="1600818"/>
          </a:xfrm>
        </p:spPr>
        <p:txBody>
          <a:bodyPr>
            <a:normAutofit lnSpcReduction="10000"/>
          </a:bodyPr>
          <a:lstStyle/>
          <a:p>
            <a:r>
              <a:rPr lang="en-US" dirty="0">
                <a:solidFill>
                  <a:schemeClr val="accent1">
                    <a:lumMod val="60000"/>
                    <a:lumOff val="40000"/>
                  </a:schemeClr>
                </a:solidFill>
              </a:rPr>
              <a:t>Understanding Defensive Line Player Value by Addressing Play-Specific Context and Player Responsibility</a:t>
            </a:r>
          </a:p>
          <a:p>
            <a:r>
              <a:rPr lang="en-US" dirty="0">
                <a:solidFill>
                  <a:schemeClr val="accent1">
                    <a:lumMod val="60000"/>
                    <a:lumOff val="40000"/>
                  </a:schemeClr>
                </a:solidFill>
              </a:rPr>
              <a:t>by Andrew Rogan</a:t>
            </a:r>
          </a:p>
          <a:p>
            <a:r>
              <a:rPr lang="en-US" dirty="0">
                <a:solidFill>
                  <a:schemeClr val="accent1">
                    <a:lumMod val="60000"/>
                    <a:lumOff val="40000"/>
                  </a:schemeClr>
                </a:solidFill>
              </a:rPr>
              <a:t>Assisted by Robert Bernhardt</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sign&#10;&#10;Description automatically generated">
            <a:extLst>
              <a:ext uri="{FF2B5EF4-FFF2-40B4-BE49-F238E27FC236}">
                <a16:creationId xmlns:a16="http://schemas.microsoft.com/office/drawing/2014/main" id="{BA84CAD8-1192-A241-BBCF-BD3C130D4552}"/>
              </a:ext>
            </a:extLst>
          </p:cNvPr>
          <p:cNvPicPr>
            <a:picLocks noChangeAspect="1"/>
          </p:cNvPicPr>
          <p:nvPr/>
        </p:nvPicPr>
        <p:blipFill>
          <a:blip r:embed="rId2"/>
          <a:stretch>
            <a:fillRect/>
          </a:stretch>
        </p:blipFill>
        <p:spPr>
          <a:xfrm>
            <a:off x="3434442" y="14270"/>
            <a:ext cx="5348072" cy="3563153"/>
          </a:xfrm>
          <a:prstGeom prst="rect">
            <a:avLst/>
          </a:prstGeom>
        </p:spPr>
      </p:pic>
    </p:spTree>
    <p:extLst>
      <p:ext uri="{BB962C8B-B14F-4D97-AF65-F5344CB8AC3E}">
        <p14:creationId xmlns:p14="http://schemas.microsoft.com/office/powerpoint/2010/main" val="35506336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E1252-A7A0-C543-AEA4-60FB49B377F6}"/>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Relation to the Play (run plays)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0FFD46-9198-E043-8A9C-9B87F86B942C}"/>
              </a:ext>
            </a:extLst>
          </p:cNvPr>
          <p:cNvSpPr>
            <a:spLocks noGrp="1"/>
          </p:cNvSpPr>
          <p:nvPr>
            <p:ph idx="1"/>
          </p:nvPr>
        </p:nvSpPr>
        <p:spPr>
          <a:xfrm>
            <a:off x="838200" y="2269173"/>
            <a:ext cx="10515600" cy="3659988"/>
          </a:xfrm>
        </p:spPr>
        <p:txBody>
          <a:bodyPr>
            <a:normAutofit/>
          </a:bodyPr>
          <a:lstStyle/>
          <a:p>
            <a:pPr marL="285750" indent="-285750">
              <a:buFontTx/>
              <a:buChar char="-"/>
            </a:pPr>
            <a:r>
              <a:rPr lang="en-US" sz="2400" dirty="0">
                <a:solidFill>
                  <a:schemeClr val="bg1"/>
                </a:solidFill>
              </a:rPr>
              <a:t>On a given run play, it is reasonable to assume that not every defensive lineman has the same degree of responsibility and that defensive linemen farther away from the ball likely have less of an impact on a play’s success than those closer to the intended gap</a:t>
            </a:r>
            <a:endParaRPr lang="en-US" sz="2000" dirty="0">
              <a:solidFill>
                <a:schemeClr val="bg1"/>
              </a:solidFill>
            </a:endParaRPr>
          </a:p>
          <a:p>
            <a:pPr marL="742950" lvl="1" indent="-285750">
              <a:buFontTx/>
              <a:buChar char="-"/>
            </a:pPr>
            <a:r>
              <a:rPr lang="en-US" sz="2000" dirty="0">
                <a:solidFill>
                  <a:schemeClr val="bg1"/>
                </a:solidFill>
              </a:rPr>
              <a:t>See slides 56-58 for conceptual diagramming of this </a:t>
            </a:r>
          </a:p>
          <a:p>
            <a:pPr marL="285750" indent="-285750">
              <a:buFontTx/>
              <a:buChar char="-"/>
            </a:pPr>
            <a:r>
              <a:rPr lang="en-US" sz="2400" dirty="0">
                <a:solidFill>
                  <a:schemeClr val="bg1"/>
                </a:solidFill>
              </a:rPr>
              <a:t>The current data set provides alignment of defensive linemen, by side and by technique, and provides the intended gap of the ballcarrier </a:t>
            </a:r>
          </a:p>
          <a:p>
            <a:pPr marL="742950" lvl="1" indent="-285750">
              <a:buFontTx/>
              <a:buChar char="-"/>
            </a:pPr>
            <a:r>
              <a:rPr lang="en-US" sz="2000" dirty="0">
                <a:solidFill>
                  <a:schemeClr val="bg1"/>
                </a:solidFill>
              </a:rPr>
              <a:t>Both defensive player alignment and the intended run gap need to be quantified on the same scale in order to account for their degree of importance within the play</a:t>
            </a:r>
          </a:p>
          <a:p>
            <a:pPr marL="1200150" lvl="2" indent="-285750">
              <a:buFontTx/>
              <a:buChar char="-"/>
            </a:pPr>
            <a:r>
              <a:rPr lang="en-US" sz="1600" dirty="0">
                <a:solidFill>
                  <a:schemeClr val="bg1"/>
                </a:solidFill>
              </a:rPr>
              <a:t>We created a linear scale (shown on slide 11) that quantifies the number of gaps away a player is from the intended run gap </a:t>
            </a:r>
          </a:p>
          <a:p>
            <a:pPr marL="914400" lvl="2" indent="0">
              <a:buNone/>
            </a:pPr>
            <a:endParaRPr lang="en-US" sz="1600" dirty="0">
              <a:solidFill>
                <a:schemeClr val="bg1"/>
              </a:solidFill>
            </a:endParaRPr>
          </a:p>
          <a:p>
            <a:pPr marL="0" indent="0">
              <a:buNone/>
            </a:pPr>
            <a:endParaRPr lang="en-US" sz="2400" dirty="0">
              <a:solidFill>
                <a:schemeClr val="bg1"/>
              </a:solidFill>
            </a:endParaRPr>
          </a:p>
          <a:p>
            <a:endParaRPr lang="en-US" sz="2400" dirty="0">
              <a:solidFill>
                <a:schemeClr val="bg1"/>
              </a:solidFill>
            </a:endParaRPr>
          </a:p>
        </p:txBody>
      </p:sp>
      <p:pic>
        <p:nvPicPr>
          <p:cNvPr id="6" name="Picture 5">
            <a:extLst>
              <a:ext uri="{FF2B5EF4-FFF2-40B4-BE49-F238E27FC236}">
                <a16:creationId xmlns:a16="http://schemas.microsoft.com/office/drawing/2014/main" id="{B57B610D-EB36-9544-8B1A-979011D5A8EA}"/>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4" name="Slide Number Placeholder 3">
            <a:extLst>
              <a:ext uri="{FF2B5EF4-FFF2-40B4-BE49-F238E27FC236}">
                <a16:creationId xmlns:a16="http://schemas.microsoft.com/office/drawing/2014/main" id="{E910124C-B4F5-0D46-9771-7009BD84B4D1}"/>
              </a:ext>
            </a:extLst>
          </p:cNvPr>
          <p:cNvSpPr>
            <a:spLocks noGrp="1"/>
          </p:cNvSpPr>
          <p:nvPr>
            <p:ph type="sldNum" sz="quarter" idx="12"/>
          </p:nvPr>
        </p:nvSpPr>
        <p:spPr>
          <a:xfrm>
            <a:off x="8610600" y="6240945"/>
            <a:ext cx="2743200" cy="365125"/>
          </a:xfrm>
        </p:spPr>
        <p:txBody>
          <a:bodyPr/>
          <a:lstStyle/>
          <a:p>
            <a:fld id="{FF878F06-CA71-AF4C-A00A-8015B92E4610}" type="slidenum">
              <a:rPr lang="en-US" smtClean="0"/>
              <a:t>10</a:t>
            </a:fld>
            <a:endParaRPr lang="en-US"/>
          </a:p>
        </p:txBody>
      </p:sp>
    </p:spTree>
    <p:extLst>
      <p:ext uri="{BB962C8B-B14F-4D97-AF65-F5344CB8AC3E}">
        <p14:creationId xmlns:p14="http://schemas.microsoft.com/office/powerpoint/2010/main" val="176931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3FC8A4B-ED96-1B4A-BA83-675047A6BD5D}"/>
              </a:ext>
            </a:extLst>
          </p:cNvPr>
          <p:cNvSpPr txBox="1"/>
          <p:nvPr/>
        </p:nvSpPr>
        <p:spPr>
          <a:xfrm>
            <a:off x="965862" y="953387"/>
            <a:ext cx="10396728" cy="769441"/>
          </a:xfrm>
          <a:prstGeom prst="rect">
            <a:avLst/>
          </a:prstGeom>
          <a:noFill/>
        </p:spPr>
        <p:txBody>
          <a:bodyPr wrap="square" rtlCol="0">
            <a:spAutoFit/>
          </a:bodyPr>
          <a:lstStyle/>
          <a:p>
            <a:r>
              <a:rPr lang="en-US" sz="4400" dirty="0">
                <a:solidFill>
                  <a:schemeClr val="bg1"/>
                </a:solidFill>
                <a:latin typeface="+mj-lt"/>
              </a:rPr>
              <a:t>Gap System</a:t>
            </a:r>
          </a:p>
        </p:txBody>
      </p:sp>
      <p:sp>
        <p:nvSpPr>
          <p:cNvPr id="67" name="TextBox 66">
            <a:extLst>
              <a:ext uri="{FF2B5EF4-FFF2-40B4-BE49-F238E27FC236}">
                <a16:creationId xmlns:a16="http://schemas.microsoft.com/office/drawing/2014/main" id="{B9B9F782-C3F7-4B44-99B0-4D4A104A2466}"/>
              </a:ext>
            </a:extLst>
          </p:cNvPr>
          <p:cNvSpPr txBox="1"/>
          <p:nvPr/>
        </p:nvSpPr>
        <p:spPr>
          <a:xfrm>
            <a:off x="2103408" y="4522511"/>
            <a:ext cx="10367567" cy="400110"/>
          </a:xfrm>
          <a:prstGeom prst="rect">
            <a:avLst/>
          </a:prstGeom>
          <a:noFill/>
        </p:spPr>
        <p:txBody>
          <a:bodyPr wrap="square" rtlCol="0">
            <a:spAutoFit/>
          </a:bodyPr>
          <a:lstStyle/>
          <a:p>
            <a:r>
              <a:rPr lang="en-US" sz="2000" dirty="0">
                <a:solidFill>
                  <a:schemeClr val="bg1"/>
                </a:solidFill>
              </a:rPr>
              <a:t>Defensive Players are numbered based on the gap they are in on the snap</a:t>
            </a:r>
          </a:p>
        </p:txBody>
      </p:sp>
      <p:sp>
        <p:nvSpPr>
          <p:cNvPr id="68" name="TextBox 67">
            <a:extLst>
              <a:ext uri="{FF2B5EF4-FFF2-40B4-BE49-F238E27FC236}">
                <a16:creationId xmlns:a16="http://schemas.microsoft.com/office/drawing/2014/main" id="{92854471-880A-5246-AC47-B4755CC9ECE7}"/>
              </a:ext>
            </a:extLst>
          </p:cNvPr>
          <p:cNvSpPr txBox="1"/>
          <p:nvPr/>
        </p:nvSpPr>
        <p:spPr>
          <a:xfrm>
            <a:off x="1306075" y="4875747"/>
            <a:ext cx="9812717" cy="523220"/>
          </a:xfrm>
          <a:prstGeom prst="rect">
            <a:avLst/>
          </a:prstGeom>
          <a:noFill/>
        </p:spPr>
        <p:txBody>
          <a:bodyPr wrap="square" rtlCol="0">
            <a:spAutoFit/>
          </a:bodyPr>
          <a:lstStyle/>
          <a:p>
            <a:pPr algn="ctr"/>
            <a:r>
              <a:rPr lang="en-US" sz="1400" dirty="0">
                <a:solidFill>
                  <a:schemeClr val="bg1"/>
                </a:solidFill>
              </a:rPr>
              <a:t>Ex: A defense’s left 3-technique and left 4i are both B-gap players, and are both therefore considered to be in the 6 gap on the snap</a:t>
            </a:r>
          </a:p>
          <a:p>
            <a:pPr algn="ctr"/>
            <a:r>
              <a:rPr lang="en-US" sz="1400" dirty="0">
                <a:solidFill>
                  <a:schemeClr val="bg1"/>
                </a:solidFill>
              </a:rPr>
              <a:t>Note: .5s indicate head up alignments (ex: a defense’s right 4-tech would be labeled 2.5)</a:t>
            </a:r>
          </a:p>
        </p:txBody>
      </p:sp>
      <p:grpSp>
        <p:nvGrpSpPr>
          <p:cNvPr id="4" name="Group 3">
            <a:extLst>
              <a:ext uri="{FF2B5EF4-FFF2-40B4-BE49-F238E27FC236}">
                <a16:creationId xmlns:a16="http://schemas.microsoft.com/office/drawing/2014/main" id="{965F209F-EA43-5441-AB2F-BCC0D6D8CADB}"/>
              </a:ext>
            </a:extLst>
          </p:cNvPr>
          <p:cNvGrpSpPr/>
          <p:nvPr/>
        </p:nvGrpSpPr>
        <p:grpSpPr>
          <a:xfrm>
            <a:off x="897636" y="2148817"/>
            <a:ext cx="10492326" cy="2145699"/>
            <a:chOff x="1245408" y="2152608"/>
            <a:chExt cx="10492326" cy="2145699"/>
          </a:xfrm>
        </p:grpSpPr>
        <p:sp>
          <p:nvSpPr>
            <p:cNvPr id="63" name="TextBox 62">
              <a:extLst>
                <a:ext uri="{FF2B5EF4-FFF2-40B4-BE49-F238E27FC236}">
                  <a16:creationId xmlns:a16="http://schemas.microsoft.com/office/drawing/2014/main" id="{38E5325F-B8C7-6544-84EC-A2469459C9BB}"/>
                </a:ext>
              </a:extLst>
            </p:cNvPr>
            <p:cNvSpPr txBox="1"/>
            <p:nvPr/>
          </p:nvSpPr>
          <p:spPr>
            <a:xfrm>
              <a:off x="4264947" y="2152608"/>
              <a:ext cx="4357650" cy="369332"/>
            </a:xfrm>
            <a:prstGeom prst="rect">
              <a:avLst/>
            </a:prstGeom>
            <a:noFill/>
          </p:spPr>
          <p:txBody>
            <a:bodyPr wrap="square" rtlCol="0">
              <a:spAutoFit/>
            </a:bodyPr>
            <a:lstStyle/>
            <a:p>
              <a:pPr algn="ctr"/>
              <a:r>
                <a:rPr lang="en-US" dirty="0">
                  <a:solidFill>
                    <a:schemeClr val="bg1"/>
                  </a:solidFill>
                </a:rPr>
                <a:t>Our Linear Gap System </a:t>
              </a:r>
            </a:p>
          </p:txBody>
        </p:sp>
        <p:grpSp>
          <p:nvGrpSpPr>
            <p:cNvPr id="69" name="Group 68">
              <a:extLst>
                <a:ext uri="{FF2B5EF4-FFF2-40B4-BE49-F238E27FC236}">
                  <a16:creationId xmlns:a16="http://schemas.microsoft.com/office/drawing/2014/main" id="{552E3FC6-2279-FB43-BBD3-879A8CCEEB1C}"/>
                </a:ext>
              </a:extLst>
            </p:cNvPr>
            <p:cNvGrpSpPr/>
            <p:nvPr/>
          </p:nvGrpSpPr>
          <p:grpSpPr>
            <a:xfrm>
              <a:off x="1245408" y="2450511"/>
              <a:ext cx="10492326" cy="1847796"/>
              <a:chOff x="690556" y="927534"/>
              <a:chExt cx="10492326" cy="1847796"/>
            </a:xfrm>
          </p:grpSpPr>
          <p:sp>
            <p:nvSpPr>
              <p:cNvPr id="45" name="TextBox 44">
                <a:extLst>
                  <a:ext uri="{FF2B5EF4-FFF2-40B4-BE49-F238E27FC236}">
                    <a16:creationId xmlns:a16="http://schemas.microsoft.com/office/drawing/2014/main" id="{DBB52992-6102-314F-BBCE-377501B4B6C5}"/>
                  </a:ext>
                </a:extLst>
              </p:cNvPr>
              <p:cNvSpPr txBox="1"/>
              <p:nvPr/>
            </p:nvSpPr>
            <p:spPr>
              <a:xfrm>
                <a:off x="955159" y="993680"/>
                <a:ext cx="694720" cy="369332"/>
              </a:xfrm>
              <a:prstGeom prst="rect">
                <a:avLst/>
              </a:prstGeom>
              <a:noFill/>
            </p:spPr>
            <p:txBody>
              <a:bodyPr wrap="square" rtlCol="0">
                <a:spAutoFit/>
              </a:bodyPr>
              <a:lstStyle/>
              <a:p>
                <a:r>
                  <a:rPr lang="en-US" dirty="0">
                    <a:solidFill>
                      <a:schemeClr val="accent4"/>
                    </a:solidFill>
                  </a:rPr>
                  <a:t>1</a:t>
                </a:r>
              </a:p>
            </p:txBody>
          </p:sp>
          <p:sp>
            <p:nvSpPr>
              <p:cNvPr id="46" name="TextBox 45">
                <a:extLst>
                  <a:ext uri="{FF2B5EF4-FFF2-40B4-BE49-F238E27FC236}">
                    <a16:creationId xmlns:a16="http://schemas.microsoft.com/office/drawing/2014/main" id="{27B1BC80-3F71-5F47-A508-311339285372}"/>
                  </a:ext>
                </a:extLst>
              </p:cNvPr>
              <p:cNvSpPr txBox="1"/>
              <p:nvPr/>
            </p:nvSpPr>
            <p:spPr>
              <a:xfrm>
                <a:off x="3658236" y="949864"/>
                <a:ext cx="422373" cy="369332"/>
              </a:xfrm>
              <a:prstGeom prst="rect">
                <a:avLst/>
              </a:prstGeom>
              <a:noFill/>
            </p:spPr>
            <p:txBody>
              <a:bodyPr wrap="square" rtlCol="0">
                <a:spAutoFit/>
              </a:bodyPr>
              <a:lstStyle/>
              <a:p>
                <a:r>
                  <a:rPr lang="en-US" dirty="0">
                    <a:solidFill>
                      <a:schemeClr val="accent4"/>
                    </a:solidFill>
                  </a:rPr>
                  <a:t>3</a:t>
                </a:r>
              </a:p>
            </p:txBody>
          </p:sp>
          <p:sp>
            <p:nvSpPr>
              <p:cNvPr id="47" name="TextBox 46">
                <a:extLst>
                  <a:ext uri="{FF2B5EF4-FFF2-40B4-BE49-F238E27FC236}">
                    <a16:creationId xmlns:a16="http://schemas.microsoft.com/office/drawing/2014/main" id="{C863B426-B20B-D146-A1A1-02F1FCA3C995}"/>
                  </a:ext>
                </a:extLst>
              </p:cNvPr>
              <p:cNvSpPr txBox="1"/>
              <p:nvPr/>
            </p:nvSpPr>
            <p:spPr>
              <a:xfrm>
                <a:off x="5018578" y="953785"/>
                <a:ext cx="422373" cy="369332"/>
              </a:xfrm>
              <a:prstGeom prst="rect">
                <a:avLst/>
              </a:prstGeom>
              <a:noFill/>
            </p:spPr>
            <p:txBody>
              <a:bodyPr wrap="square" rtlCol="0">
                <a:spAutoFit/>
              </a:bodyPr>
              <a:lstStyle/>
              <a:p>
                <a:r>
                  <a:rPr lang="en-US" dirty="0">
                    <a:solidFill>
                      <a:schemeClr val="accent4"/>
                    </a:solidFill>
                  </a:rPr>
                  <a:t>4</a:t>
                </a:r>
              </a:p>
            </p:txBody>
          </p:sp>
          <p:sp>
            <p:nvSpPr>
              <p:cNvPr id="49" name="TextBox 48">
                <a:extLst>
                  <a:ext uri="{FF2B5EF4-FFF2-40B4-BE49-F238E27FC236}">
                    <a16:creationId xmlns:a16="http://schemas.microsoft.com/office/drawing/2014/main" id="{3A063FD6-F29D-1E4E-94E9-D445C4D52B39}"/>
                  </a:ext>
                </a:extLst>
              </p:cNvPr>
              <p:cNvSpPr txBox="1"/>
              <p:nvPr/>
            </p:nvSpPr>
            <p:spPr>
              <a:xfrm>
                <a:off x="6215044" y="2405998"/>
                <a:ext cx="230261" cy="369332"/>
              </a:xfrm>
              <a:prstGeom prst="rect">
                <a:avLst/>
              </a:prstGeom>
              <a:noFill/>
            </p:spPr>
            <p:txBody>
              <a:bodyPr wrap="square" rtlCol="0">
                <a:spAutoFit/>
              </a:bodyPr>
              <a:lstStyle/>
              <a:p>
                <a:r>
                  <a:rPr lang="en-US" dirty="0">
                    <a:solidFill>
                      <a:schemeClr val="accent4"/>
                    </a:solidFill>
                  </a:rPr>
                  <a:t>5</a:t>
                </a:r>
              </a:p>
            </p:txBody>
          </p:sp>
          <p:sp>
            <p:nvSpPr>
              <p:cNvPr id="50" name="TextBox 49">
                <a:extLst>
                  <a:ext uri="{FF2B5EF4-FFF2-40B4-BE49-F238E27FC236}">
                    <a16:creationId xmlns:a16="http://schemas.microsoft.com/office/drawing/2014/main" id="{39DB7127-DD9C-F245-9F22-8F0D9DCB8D05}"/>
                  </a:ext>
                </a:extLst>
              </p:cNvPr>
              <p:cNvSpPr txBox="1"/>
              <p:nvPr/>
            </p:nvSpPr>
            <p:spPr>
              <a:xfrm>
                <a:off x="7630032" y="2379217"/>
                <a:ext cx="1017091" cy="369332"/>
              </a:xfrm>
              <a:prstGeom prst="rect">
                <a:avLst/>
              </a:prstGeom>
              <a:noFill/>
            </p:spPr>
            <p:txBody>
              <a:bodyPr wrap="square" rtlCol="0">
                <a:spAutoFit/>
              </a:bodyPr>
              <a:lstStyle/>
              <a:p>
                <a:r>
                  <a:rPr lang="en-US" dirty="0">
                    <a:solidFill>
                      <a:schemeClr val="accent4"/>
                    </a:solidFill>
                  </a:rPr>
                  <a:t>6</a:t>
                </a:r>
              </a:p>
            </p:txBody>
          </p:sp>
          <p:sp>
            <p:nvSpPr>
              <p:cNvPr id="51" name="TextBox 50">
                <a:extLst>
                  <a:ext uri="{FF2B5EF4-FFF2-40B4-BE49-F238E27FC236}">
                    <a16:creationId xmlns:a16="http://schemas.microsoft.com/office/drawing/2014/main" id="{50BA9B24-6455-2D48-B9B9-1FEB10D4890B}"/>
                  </a:ext>
                </a:extLst>
              </p:cNvPr>
              <p:cNvSpPr txBox="1"/>
              <p:nvPr/>
            </p:nvSpPr>
            <p:spPr>
              <a:xfrm>
                <a:off x="9086730" y="2388703"/>
                <a:ext cx="516748" cy="369332"/>
              </a:xfrm>
              <a:prstGeom prst="rect">
                <a:avLst/>
              </a:prstGeom>
              <a:noFill/>
            </p:spPr>
            <p:txBody>
              <a:bodyPr wrap="square" rtlCol="0">
                <a:spAutoFit/>
              </a:bodyPr>
              <a:lstStyle/>
              <a:p>
                <a:r>
                  <a:rPr lang="en-US" dirty="0">
                    <a:solidFill>
                      <a:schemeClr val="accent4"/>
                    </a:solidFill>
                  </a:rPr>
                  <a:t>7</a:t>
                </a:r>
              </a:p>
            </p:txBody>
          </p:sp>
          <p:sp>
            <p:nvSpPr>
              <p:cNvPr id="57" name="TextBox 56">
                <a:extLst>
                  <a:ext uri="{FF2B5EF4-FFF2-40B4-BE49-F238E27FC236}">
                    <a16:creationId xmlns:a16="http://schemas.microsoft.com/office/drawing/2014/main" id="{954B37E6-953E-914F-93F5-875993BAC5D7}"/>
                  </a:ext>
                </a:extLst>
              </p:cNvPr>
              <p:cNvSpPr txBox="1"/>
              <p:nvPr/>
            </p:nvSpPr>
            <p:spPr>
              <a:xfrm>
                <a:off x="10351342" y="2370059"/>
                <a:ext cx="831540" cy="369332"/>
              </a:xfrm>
              <a:prstGeom prst="rect">
                <a:avLst/>
              </a:prstGeom>
              <a:noFill/>
            </p:spPr>
            <p:txBody>
              <a:bodyPr wrap="square" rtlCol="0">
                <a:spAutoFit/>
              </a:bodyPr>
              <a:lstStyle/>
              <a:p>
                <a:r>
                  <a:rPr lang="en-US" dirty="0">
                    <a:solidFill>
                      <a:schemeClr val="accent4"/>
                    </a:solidFill>
                  </a:rPr>
                  <a:t>8</a:t>
                </a:r>
              </a:p>
            </p:txBody>
          </p:sp>
          <p:cxnSp>
            <p:nvCxnSpPr>
              <p:cNvPr id="64" name="Straight Arrow Connector 63">
                <a:extLst>
                  <a:ext uri="{FF2B5EF4-FFF2-40B4-BE49-F238E27FC236}">
                    <a16:creationId xmlns:a16="http://schemas.microsoft.com/office/drawing/2014/main" id="{D3E5C976-A66B-E140-BBE7-140E8C1C4493}"/>
                  </a:ext>
                </a:extLst>
              </p:cNvPr>
              <p:cNvCxnSpPr>
                <a:cxnSpLocks/>
              </p:cNvCxnSpPr>
              <p:nvPr/>
            </p:nvCxnSpPr>
            <p:spPr>
              <a:xfrm>
                <a:off x="690556" y="927534"/>
                <a:ext cx="10409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C95137E1-CB75-6945-BF59-D101FE7CDA3B}"/>
                </a:ext>
              </a:extLst>
            </p:cNvPr>
            <p:cNvGrpSpPr/>
            <p:nvPr/>
          </p:nvGrpSpPr>
          <p:grpSpPr>
            <a:xfrm>
              <a:off x="1598436" y="2971182"/>
              <a:ext cx="9686725" cy="904356"/>
              <a:chOff x="1849390" y="4258774"/>
              <a:chExt cx="8741844" cy="666209"/>
            </a:xfrm>
          </p:grpSpPr>
          <p:grpSp>
            <p:nvGrpSpPr>
              <p:cNvPr id="70" name="Group 69">
                <a:extLst>
                  <a:ext uri="{FF2B5EF4-FFF2-40B4-BE49-F238E27FC236}">
                    <a16:creationId xmlns:a16="http://schemas.microsoft.com/office/drawing/2014/main" id="{06478A93-368C-D344-A8E4-9C62E17CE30A}"/>
                  </a:ext>
                </a:extLst>
              </p:cNvPr>
              <p:cNvGrpSpPr/>
              <p:nvPr/>
            </p:nvGrpSpPr>
            <p:grpSpPr>
              <a:xfrm>
                <a:off x="1849390" y="4258774"/>
                <a:ext cx="8741844" cy="615127"/>
                <a:chOff x="1800226" y="4638675"/>
                <a:chExt cx="8741844" cy="615127"/>
              </a:xfrm>
            </p:grpSpPr>
            <p:grpSp>
              <p:nvGrpSpPr>
                <p:cNvPr id="72" name="Group 71">
                  <a:extLst>
                    <a:ext uri="{FF2B5EF4-FFF2-40B4-BE49-F238E27FC236}">
                      <a16:creationId xmlns:a16="http://schemas.microsoft.com/office/drawing/2014/main" id="{44C92411-F578-4749-B457-6C16DB2FA0B9}"/>
                    </a:ext>
                  </a:extLst>
                </p:cNvPr>
                <p:cNvGrpSpPr/>
                <p:nvPr/>
              </p:nvGrpSpPr>
              <p:grpSpPr>
                <a:xfrm>
                  <a:off x="1800226" y="4638675"/>
                  <a:ext cx="8741844" cy="615127"/>
                  <a:chOff x="366051" y="3790899"/>
                  <a:chExt cx="11120523" cy="945693"/>
                </a:xfrm>
              </p:grpSpPr>
              <p:sp>
                <p:nvSpPr>
                  <p:cNvPr id="75" name="Donut 74">
                    <a:extLst>
                      <a:ext uri="{FF2B5EF4-FFF2-40B4-BE49-F238E27FC236}">
                        <a16:creationId xmlns:a16="http://schemas.microsoft.com/office/drawing/2014/main" id="{BC3A4883-FC0F-B746-B5C6-D870B13DDAFC}"/>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Donut 75">
                    <a:extLst>
                      <a:ext uri="{FF2B5EF4-FFF2-40B4-BE49-F238E27FC236}">
                        <a16:creationId xmlns:a16="http://schemas.microsoft.com/office/drawing/2014/main" id="{1037B3A7-AB57-AB40-9144-51D4BEE55430}"/>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Donut 76">
                    <a:extLst>
                      <a:ext uri="{FF2B5EF4-FFF2-40B4-BE49-F238E27FC236}">
                        <a16:creationId xmlns:a16="http://schemas.microsoft.com/office/drawing/2014/main" id="{CC1BE6F5-0A6F-7947-819E-1C277D653A86}"/>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Donut 77">
                    <a:extLst>
                      <a:ext uri="{FF2B5EF4-FFF2-40B4-BE49-F238E27FC236}">
                        <a16:creationId xmlns:a16="http://schemas.microsoft.com/office/drawing/2014/main" id="{07D30563-5A4F-5C4B-9537-2B0D5843B2AB}"/>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Donut 78">
                    <a:extLst>
                      <a:ext uri="{FF2B5EF4-FFF2-40B4-BE49-F238E27FC236}">
                        <a16:creationId xmlns:a16="http://schemas.microsoft.com/office/drawing/2014/main" id="{A18E8076-4E2B-0041-890D-D5F7F99CB02B}"/>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Donut 79">
                    <a:extLst>
                      <a:ext uri="{FF2B5EF4-FFF2-40B4-BE49-F238E27FC236}">
                        <a16:creationId xmlns:a16="http://schemas.microsoft.com/office/drawing/2014/main" id="{901724D6-6988-7149-9887-CF5F19FDF2CC}"/>
                      </a:ext>
                    </a:extLst>
                  </p:cNvPr>
                  <p:cNvSpPr/>
                  <p:nvPr/>
                </p:nvSpPr>
                <p:spPr>
                  <a:xfrm>
                    <a:off x="693959"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a:extLst>
                      <a:ext uri="{FF2B5EF4-FFF2-40B4-BE49-F238E27FC236}">
                        <a16:creationId xmlns:a16="http://schemas.microsoft.com/office/drawing/2014/main" id="{7F1B4AFA-75B4-2E4F-96AB-E942B07AA236}"/>
                      </a:ext>
                    </a:extLst>
                  </p:cNvPr>
                  <p:cNvSpPr txBox="1"/>
                  <p:nvPr/>
                </p:nvSpPr>
                <p:spPr>
                  <a:xfrm>
                    <a:off x="5464852" y="4246307"/>
                    <a:ext cx="1115568" cy="369332"/>
                  </a:xfrm>
                  <a:prstGeom prst="rect">
                    <a:avLst/>
                  </a:prstGeom>
                  <a:noFill/>
                </p:spPr>
                <p:txBody>
                  <a:bodyPr wrap="square" rtlCol="0">
                    <a:spAutoFit/>
                  </a:bodyPr>
                  <a:lstStyle/>
                  <a:p>
                    <a:r>
                      <a:rPr lang="en-US" dirty="0">
                        <a:solidFill>
                          <a:schemeClr val="bg1"/>
                        </a:solidFill>
                      </a:rPr>
                      <a:t>Ball</a:t>
                    </a:r>
                  </a:p>
                </p:txBody>
              </p:sp>
              <p:sp>
                <p:nvSpPr>
                  <p:cNvPr id="82" name="TextBox 81">
                    <a:extLst>
                      <a:ext uri="{FF2B5EF4-FFF2-40B4-BE49-F238E27FC236}">
                        <a16:creationId xmlns:a16="http://schemas.microsoft.com/office/drawing/2014/main" id="{A8CF2C40-DC7D-834D-BEBF-BD08276EC12A}"/>
                      </a:ext>
                    </a:extLst>
                  </p:cNvPr>
                  <p:cNvSpPr txBox="1"/>
                  <p:nvPr/>
                </p:nvSpPr>
                <p:spPr>
                  <a:xfrm>
                    <a:off x="6034525" y="3810819"/>
                    <a:ext cx="623237" cy="567810"/>
                  </a:xfrm>
                  <a:prstGeom prst="rect">
                    <a:avLst/>
                  </a:prstGeom>
                  <a:noFill/>
                </p:spPr>
                <p:txBody>
                  <a:bodyPr wrap="square" rtlCol="0">
                    <a:spAutoFit/>
                  </a:bodyPr>
                  <a:lstStyle/>
                  <a:p>
                    <a:r>
                      <a:rPr lang="en-US" dirty="0">
                        <a:solidFill>
                          <a:schemeClr val="bg1"/>
                        </a:solidFill>
                      </a:rPr>
                      <a:t>1</a:t>
                    </a:r>
                  </a:p>
                </p:txBody>
              </p:sp>
              <p:sp>
                <p:nvSpPr>
                  <p:cNvPr id="83" name="TextBox 82">
                    <a:extLst>
                      <a:ext uri="{FF2B5EF4-FFF2-40B4-BE49-F238E27FC236}">
                        <a16:creationId xmlns:a16="http://schemas.microsoft.com/office/drawing/2014/main" id="{D2AFC1A6-9B8E-9148-B6EE-5365E2DE080D}"/>
                      </a:ext>
                    </a:extLst>
                  </p:cNvPr>
                  <p:cNvSpPr txBox="1"/>
                  <p:nvPr/>
                </p:nvSpPr>
                <p:spPr>
                  <a:xfrm>
                    <a:off x="5194383" y="3815940"/>
                    <a:ext cx="627753" cy="567810"/>
                  </a:xfrm>
                  <a:prstGeom prst="rect">
                    <a:avLst/>
                  </a:prstGeom>
                  <a:noFill/>
                </p:spPr>
                <p:txBody>
                  <a:bodyPr wrap="square" rtlCol="0">
                    <a:spAutoFit/>
                  </a:bodyPr>
                  <a:lstStyle/>
                  <a:p>
                    <a:r>
                      <a:rPr lang="en-US" dirty="0">
                        <a:solidFill>
                          <a:schemeClr val="bg1"/>
                        </a:solidFill>
                      </a:rPr>
                      <a:t>1</a:t>
                    </a:r>
                  </a:p>
                </p:txBody>
              </p:sp>
              <p:sp>
                <p:nvSpPr>
                  <p:cNvPr id="84" name="TextBox 83">
                    <a:extLst>
                      <a:ext uri="{FF2B5EF4-FFF2-40B4-BE49-F238E27FC236}">
                        <a16:creationId xmlns:a16="http://schemas.microsoft.com/office/drawing/2014/main" id="{EE58E91D-83B4-FB4C-9299-FDC19E51FD1E}"/>
                      </a:ext>
                    </a:extLst>
                  </p:cNvPr>
                  <p:cNvSpPr txBox="1"/>
                  <p:nvPr/>
                </p:nvSpPr>
                <p:spPr>
                  <a:xfrm>
                    <a:off x="3640012" y="3813009"/>
                    <a:ext cx="446259" cy="567810"/>
                  </a:xfrm>
                  <a:prstGeom prst="rect">
                    <a:avLst/>
                  </a:prstGeom>
                  <a:noFill/>
                </p:spPr>
                <p:txBody>
                  <a:bodyPr wrap="square" rtlCol="0">
                    <a:spAutoFit/>
                  </a:bodyPr>
                  <a:lstStyle/>
                  <a:p>
                    <a:r>
                      <a:rPr lang="en-US" dirty="0">
                        <a:solidFill>
                          <a:schemeClr val="bg1"/>
                        </a:solidFill>
                      </a:rPr>
                      <a:t>3</a:t>
                    </a:r>
                  </a:p>
                </p:txBody>
              </p:sp>
              <p:sp>
                <p:nvSpPr>
                  <p:cNvPr id="85" name="TextBox 84">
                    <a:extLst>
                      <a:ext uri="{FF2B5EF4-FFF2-40B4-BE49-F238E27FC236}">
                        <a16:creationId xmlns:a16="http://schemas.microsoft.com/office/drawing/2014/main" id="{D87877B4-5262-DB42-BC64-6F55ABBB2260}"/>
                      </a:ext>
                    </a:extLst>
                  </p:cNvPr>
                  <p:cNvSpPr txBox="1"/>
                  <p:nvPr/>
                </p:nvSpPr>
                <p:spPr>
                  <a:xfrm>
                    <a:off x="7544174" y="3804076"/>
                    <a:ext cx="480064" cy="567810"/>
                  </a:xfrm>
                  <a:prstGeom prst="rect">
                    <a:avLst/>
                  </a:prstGeom>
                  <a:noFill/>
                </p:spPr>
                <p:txBody>
                  <a:bodyPr wrap="square" rtlCol="0">
                    <a:spAutoFit/>
                  </a:bodyPr>
                  <a:lstStyle/>
                  <a:p>
                    <a:r>
                      <a:rPr lang="en-US" dirty="0">
                        <a:solidFill>
                          <a:schemeClr val="bg1"/>
                        </a:solidFill>
                      </a:rPr>
                      <a:t>3</a:t>
                    </a:r>
                  </a:p>
                </p:txBody>
              </p:sp>
              <p:sp>
                <p:nvSpPr>
                  <p:cNvPr id="86" name="TextBox 85">
                    <a:extLst>
                      <a:ext uri="{FF2B5EF4-FFF2-40B4-BE49-F238E27FC236}">
                        <a16:creationId xmlns:a16="http://schemas.microsoft.com/office/drawing/2014/main" id="{F36380DF-901A-9649-AD2D-C61AC8E77EC2}"/>
                      </a:ext>
                    </a:extLst>
                  </p:cNvPr>
                  <p:cNvSpPr txBox="1"/>
                  <p:nvPr/>
                </p:nvSpPr>
                <p:spPr>
                  <a:xfrm>
                    <a:off x="2129998" y="3810819"/>
                    <a:ext cx="504423" cy="567810"/>
                  </a:xfrm>
                  <a:prstGeom prst="rect">
                    <a:avLst/>
                  </a:prstGeom>
                  <a:noFill/>
                </p:spPr>
                <p:txBody>
                  <a:bodyPr wrap="square" rtlCol="0">
                    <a:spAutoFit/>
                  </a:bodyPr>
                  <a:lstStyle/>
                  <a:p>
                    <a:r>
                      <a:rPr lang="en-US" dirty="0">
                        <a:solidFill>
                          <a:schemeClr val="bg1"/>
                        </a:solidFill>
                      </a:rPr>
                      <a:t>5</a:t>
                    </a:r>
                  </a:p>
                </p:txBody>
              </p:sp>
              <p:sp>
                <p:nvSpPr>
                  <p:cNvPr id="87" name="TextBox 86">
                    <a:extLst>
                      <a:ext uri="{FF2B5EF4-FFF2-40B4-BE49-F238E27FC236}">
                        <a16:creationId xmlns:a16="http://schemas.microsoft.com/office/drawing/2014/main" id="{AD811B14-4C46-5247-9307-1C214EBDA92C}"/>
                      </a:ext>
                    </a:extLst>
                  </p:cNvPr>
                  <p:cNvSpPr txBox="1"/>
                  <p:nvPr/>
                </p:nvSpPr>
                <p:spPr>
                  <a:xfrm>
                    <a:off x="9154594" y="3795027"/>
                    <a:ext cx="601161" cy="567809"/>
                  </a:xfrm>
                  <a:prstGeom prst="rect">
                    <a:avLst/>
                  </a:prstGeom>
                  <a:noFill/>
                </p:spPr>
                <p:txBody>
                  <a:bodyPr wrap="square" rtlCol="0">
                    <a:spAutoFit/>
                  </a:bodyPr>
                  <a:lstStyle/>
                  <a:p>
                    <a:r>
                      <a:rPr lang="en-US" dirty="0">
                        <a:solidFill>
                          <a:schemeClr val="bg1"/>
                        </a:solidFill>
                      </a:rPr>
                      <a:t>5</a:t>
                    </a:r>
                  </a:p>
                </p:txBody>
              </p:sp>
              <p:sp>
                <p:nvSpPr>
                  <p:cNvPr id="88" name="TextBox 87">
                    <a:extLst>
                      <a:ext uri="{FF2B5EF4-FFF2-40B4-BE49-F238E27FC236}">
                        <a16:creationId xmlns:a16="http://schemas.microsoft.com/office/drawing/2014/main" id="{AF07E8D1-3DE0-2D4E-A37B-AFDABF77A835}"/>
                      </a:ext>
                    </a:extLst>
                  </p:cNvPr>
                  <p:cNvSpPr txBox="1"/>
                  <p:nvPr/>
                </p:nvSpPr>
                <p:spPr>
                  <a:xfrm>
                    <a:off x="1611803" y="3809902"/>
                    <a:ext cx="467298" cy="567809"/>
                  </a:xfrm>
                  <a:prstGeom prst="rect">
                    <a:avLst/>
                  </a:prstGeom>
                  <a:noFill/>
                </p:spPr>
                <p:txBody>
                  <a:bodyPr wrap="square" rtlCol="0">
                    <a:spAutoFit/>
                  </a:bodyPr>
                  <a:lstStyle/>
                  <a:p>
                    <a:r>
                      <a:rPr lang="en-US" dirty="0">
                        <a:solidFill>
                          <a:schemeClr val="bg1"/>
                        </a:solidFill>
                      </a:rPr>
                      <a:t>7</a:t>
                    </a:r>
                  </a:p>
                </p:txBody>
              </p:sp>
              <p:sp>
                <p:nvSpPr>
                  <p:cNvPr id="89" name="TextBox 88">
                    <a:extLst>
                      <a:ext uri="{FF2B5EF4-FFF2-40B4-BE49-F238E27FC236}">
                        <a16:creationId xmlns:a16="http://schemas.microsoft.com/office/drawing/2014/main" id="{7FE84252-B5A8-594A-8C66-167D767BE70D}"/>
                      </a:ext>
                    </a:extLst>
                  </p:cNvPr>
                  <p:cNvSpPr txBox="1"/>
                  <p:nvPr/>
                </p:nvSpPr>
                <p:spPr>
                  <a:xfrm>
                    <a:off x="4856117" y="4184734"/>
                    <a:ext cx="374178" cy="418287"/>
                  </a:xfrm>
                  <a:prstGeom prst="rect">
                    <a:avLst/>
                  </a:prstGeom>
                  <a:noFill/>
                </p:spPr>
                <p:txBody>
                  <a:bodyPr wrap="square" rtlCol="0">
                    <a:spAutoFit/>
                  </a:bodyPr>
                  <a:lstStyle/>
                  <a:p>
                    <a:r>
                      <a:rPr lang="en-US" dirty="0">
                        <a:solidFill>
                          <a:schemeClr val="accent4"/>
                        </a:solidFill>
                      </a:rPr>
                      <a:t>A</a:t>
                    </a:r>
                  </a:p>
                </p:txBody>
              </p:sp>
              <p:sp>
                <p:nvSpPr>
                  <p:cNvPr id="90" name="TextBox 89">
                    <a:extLst>
                      <a:ext uri="{FF2B5EF4-FFF2-40B4-BE49-F238E27FC236}">
                        <a16:creationId xmlns:a16="http://schemas.microsoft.com/office/drawing/2014/main" id="{D328B29D-7D0C-4D45-B7A1-C628BB0ABBDC}"/>
                      </a:ext>
                    </a:extLst>
                  </p:cNvPr>
                  <p:cNvSpPr txBox="1"/>
                  <p:nvPr/>
                </p:nvSpPr>
                <p:spPr>
                  <a:xfrm>
                    <a:off x="6309359" y="4141703"/>
                    <a:ext cx="572862" cy="418287"/>
                  </a:xfrm>
                  <a:prstGeom prst="rect">
                    <a:avLst/>
                  </a:prstGeom>
                  <a:noFill/>
                </p:spPr>
                <p:txBody>
                  <a:bodyPr wrap="square" rtlCol="0">
                    <a:spAutoFit/>
                  </a:bodyPr>
                  <a:lstStyle/>
                  <a:p>
                    <a:r>
                      <a:rPr lang="en-US" dirty="0">
                        <a:solidFill>
                          <a:schemeClr val="accent4"/>
                        </a:solidFill>
                      </a:rPr>
                      <a:t>A</a:t>
                    </a:r>
                  </a:p>
                </p:txBody>
              </p:sp>
              <p:sp>
                <p:nvSpPr>
                  <p:cNvPr id="91" name="TextBox 90">
                    <a:extLst>
                      <a:ext uri="{FF2B5EF4-FFF2-40B4-BE49-F238E27FC236}">
                        <a16:creationId xmlns:a16="http://schemas.microsoft.com/office/drawing/2014/main" id="{904A7D5A-B2BA-CE46-8A44-818F2F27BB95}"/>
                      </a:ext>
                    </a:extLst>
                  </p:cNvPr>
                  <p:cNvSpPr txBox="1"/>
                  <p:nvPr/>
                </p:nvSpPr>
                <p:spPr>
                  <a:xfrm>
                    <a:off x="3367715" y="4169664"/>
                    <a:ext cx="1493698" cy="418287"/>
                  </a:xfrm>
                  <a:prstGeom prst="rect">
                    <a:avLst/>
                  </a:prstGeom>
                  <a:noFill/>
                </p:spPr>
                <p:txBody>
                  <a:bodyPr wrap="square" rtlCol="0">
                    <a:spAutoFit/>
                  </a:bodyPr>
                  <a:lstStyle/>
                  <a:p>
                    <a:r>
                      <a:rPr lang="en-US" dirty="0">
                        <a:solidFill>
                          <a:schemeClr val="accent4"/>
                        </a:solidFill>
                      </a:rPr>
                      <a:t>B</a:t>
                    </a:r>
                  </a:p>
                </p:txBody>
              </p:sp>
              <p:sp>
                <p:nvSpPr>
                  <p:cNvPr id="92" name="TextBox 91">
                    <a:extLst>
                      <a:ext uri="{FF2B5EF4-FFF2-40B4-BE49-F238E27FC236}">
                        <a16:creationId xmlns:a16="http://schemas.microsoft.com/office/drawing/2014/main" id="{F45C8D8A-F862-0145-B0A6-24DE9E9170B2}"/>
                      </a:ext>
                    </a:extLst>
                  </p:cNvPr>
                  <p:cNvSpPr txBox="1"/>
                  <p:nvPr/>
                </p:nvSpPr>
                <p:spPr>
                  <a:xfrm>
                    <a:off x="7887921" y="4149224"/>
                    <a:ext cx="458413" cy="418287"/>
                  </a:xfrm>
                  <a:prstGeom prst="rect">
                    <a:avLst/>
                  </a:prstGeom>
                  <a:noFill/>
                </p:spPr>
                <p:txBody>
                  <a:bodyPr wrap="square" rtlCol="0">
                    <a:spAutoFit/>
                  </a:bodyPr>
                  <a:lstStyle/>
                  <a:p>
                    <a:r>
                      <a:rPr lang="en-US" dirty="0">
                        <a:solidFill>
                          <a:schemeClr val="accent4"/>
                        </a:solidFill>
                      </a:rPr>
                      <a:t>B</a:t>
                    </a:r>
                  </a:p>
                </p:txBody>
              </p:sp>
              <p:sp>
                <p:nvSpPr>
                  <p:cNvPr id="93" name="TextBox 92">
                    <a:extLst>
                      <a:ext uri="{FF2B5EF4-FFF2-40B4-BE49-F238E27FC236}">
                        <a16:creationId xmlns:a16="http://schemas.microsoft.com/office/drawing/2014/main" id="{82C320EA-8DF7-E94B-B357-638ED0A7FA13}"/>
                      </a:ext>
                    </a:extLst>
                  </p:cNvPr>
                  <p:cNvSpPr txBox="1"/>
                  <p:nvPr/>
                </p:nvSpPr>
                <p:spPr>
                  <a:xfrm>
                    <a:off x="1841051" y="4145400"/>
                    <a:ext cx="595063" cy="418287"/>
                  </a:xfrm>
                  <a:prstGeom prst="rect">
                    <a:avLst/>
                  </a:prstGeom>
                  <a:noFill/>
                </p:spPr>
                <p:txBody>
                  <a:bodyPr wrap="square" rtlCol="0">
                    <a:spAutoFit/>
                  </a:bodyPr>
                  <a:lstStyle/>
                  <a:p>
                    <a:r>
                      <a:rPr lang="en-US" dirty="0">
                        <a:solidFill>
                          <a:schemeClr val="accent4"/>
                        </a:solidFill>
                      </a:rPr>
                      <a:t>C</a:t>
                    </a:r>
                  </a:p>
                </p:txBody>
              </p:sp>
              <p:sp>
                <p:nvSpPr>
                  <p:cNvPr id="94" name="TextBox 93">
                    <a:extLst>
                      <a:ext uri="{FF2B5EF4-FFF2-40B4-BE49-F238E27FC236}">
                        <a16:creationId xmlns:a16="http://schemas.microsoft.com/office/drawing/2014/main" id="{A172179C-662B-5641-BB8A-0525DC6E4989}"/>
                      </a:ext>
                    </a:extLst>
                  </p:cNvPr>
                  <p:cNvSpPr txBox="1"/>
                  <p:nvPr/>
                </p:nvSpPr>
                <p:spPr>
                  <a:xfrm>
                    <a:off x="9533836" y="4124427"/>
                    <a:ext cx="1952738" cy="418287"/>
                  </a:xfrm>
                  <a:prstGeom prst="rect">
                    <a:avLst/>
                  </a:prstGeom>
                  <a:noFill/>
                </p:spPr>
                <p:txBody>
                  <a:bodyPr wrap="square" rtlCol="0">
                    <a:spAutoFit/>
                  </a:bodyPr>
                  <a:lstStyle/>
                  <a:p>
                    <a:r>
                      <a:rPr lang="en-US" dirty="0">
                        <a:solidFill>
                          <a:schemeClr val="accent4"/>
                        </a:solidFill>
                      </a:rPr>
                      <a:t>C</a:t>
                    </a:r>
                  </a:p>
                </p:txBody>
              </p:sp>
              <p:sp>
                <p:nvSpPr>
                  <p:cNvPr id="95" name="TextBox 94">
                    <a:extLst>
                      <a:ext uri="{FF2B5EF4-FFF2-40B4-BE49-F238E27FC236}">
                        <a16:creationId xmlns:a16="http://schemas.microsoft.com/office/drawing/2014/main" id="{A865C13B-9C84-AC4F-8AB4-C76C169A241C}"/>
                      </a:ext>
                    </a:extLst>
                  </p:cNvPr>
                  <p:cNvSpPr txBox="1"/>
                  <p:nvPr/>
                </p:nvSpPr>
                <p:spPr>
                  <a:xfrm>
                    <a:off x="366051" y="4196230"/>
                    <a:ext cx="1216644" cy="418287"/>
                  </a:xfrm>
                  <a:prstGeom prst="rect">
                    <a:avLst/>
                  </a:prstGeom>
                  <a:noFill/>
                </p:spPr>
                <p:txBody>
                  <a:bodyPr wrap="square" rtlCol="0">
                    <a:spAutoFit/>
                  </a:bodyPr>
                  <a:lstStyle/>
                  <a:p>
                    <a:r>
                      <a:rPr lang="en-US" dirty="0">
                        <a:solidFill>
                          <a:schemeClr val="accent4"/>
                        </a:solidFill>
                      </a:rPr>
                      <a:t>D</a:t>
                    </a:r>
                  </a:p>
                </p:txBody>
              </p:sp>
              <p:sp>
                <p:nvSpPr>
                  <p:cNvPr id="96" name="TextBox 95">
                    <a:extLst>
                      <a:ext uri="{FF2B5EF4-FFF2-40B4-BE49-F238E27FC236}">
                        <a16:creationId xmlns:a16="http://schemas.microsoft.com/office/drawing/2014/main" id="{307C4613-5361-8942-957E-C3A41D35F694}"/>
                      </a:ext>
                    </a:extLst>
                  </p:cNvPr>
                  <p:cNvSpPr txBox="1"/>
                  <p:nvPr/>
                </p:nvSpPr>
                <p:spPr>
                  <a:xfrm>
                    <a:off x="4132180" y="3823148"/>
                    <a:ext cx="446259" cy="567810"/>
                  </a:xfrm>
                  <a:prstGeom prst="rect">
                    <a:avLst/>
                  </a:prstGeom>
                  <a:noFill/>
                </p:spPr>
                <p:txBody>
                  <a:bodyPr wrap="square" rtlCol="0">
                    <a:spAutoFit/>
                  </a:bodyPr>
                  <a:lstStyle/>
                  <a:p>
                    <a:r>
                      <a:rPr lang="en-US" dirty="0">
                        <a:solidFill>
                          <a:schemeClr val="bg1"/>
                        </a:solidFill>
                      </a:rPr>
                      <a:t>2</a:t>
                    </a:r>
                  </a:p>
                </p:txBody>
              </p:sp>
              <p:sp>
                <p:nvSpPr>
                  <p:cNvPr id="97" name="TextBox 96">
                    <a:extLst>
                      <a:ext uri="{FF2B5EF4-FFF2-40B4-BE49-F238E27FC236}">
                        <a16:creationId xmlns:a16="http://schemas.microsoft.com/office/drawing/2014/main" id="{058FA22F-31DE-9140-813E-3D3DC1058EE5}"/>
                      </a:ext>
                    </a:extLst>
                  </p:cNvPr>
                  <p:cNvSpPr txBox="1"/>
                  <p:nvPr/>
                </p:nvSpPr>
                <p:spPr>
                  <a:xfrm>
                    <a:off x="7100384" y="3813771"/>
                    <a:ext cx="568222" cy="567810"/>
                  </a:xfrm>
                  <a:prstGeom prst="rect">
                    <a:avLst/>
                  </a:prstGeom>
                  <a:noFill/>
                </p:spPr>
                <p:txBody>
                  <a:bodyPr wrap="square" rtlCol="0">
                    <a:spAutoFit/>
                  </a:bodyPr>
                  <a:lstStyle/>
                  <a:p>
                    <a:r>
                      <a:rPr lang="en-US">
                        <a:solidFill>
                          <a:schemeClr val="bg1"/>
                        </a:solidFill>
                      </a:rPr>
                      <a:t>2</a:t>
                    </a:r>
                  </a:p>
                </p:txBody>
              </p:sp>
              <p:sp>
                <p:nvSpPr>
                  <p:cNvPr id="98" name="TextBox 97">
                    <a:extLst>
                      <a:ext uri="{FF2B5EF4-FFF2-40B4-BE49-F238E27FC236}">
                        <a16:creationId xmlns:a16="http://schemas.microsoft.com/office/drawing/2014/main" id="{3B6A1575-E43B-434D-8A2D-EEF072ACFBDA}"/>
                      </a:ext>
                    </a:extLst>
                  </p:cNvPr>
                  <p:cNvSpPr txBox="1"/>
                  <p:nvPr/>
                </p:nvSpPr>
                <p:spPr>
                  <a:xfrm>
                    <a:off x="8679802" y="3790899"/>
                    <a:ext cx="485984" cy="567810"/>
                  </a:xfrm>
                  <a:prstGeom prst="rect">
                    <a:avLst/>
                  </a:prstGeom>
                  <a:noFill/>
                </p:spPr>
                <p:txBody>
                  <a:bodyPr wrap="square" rtlCol="0">
                    <a:spAutoFit/>
                  </a:bodyPr>
                  <a:lstStyle/>
                  <a:p>
                    <a:r>
                      <a:rPr lang="en-US" dirty="0">
                        <a:solidFill>
                          <a:schemeClr val="bg1"/>
                        </a:solidFill>
                      </a:rPr>
                      <a:t>4</a:t>
                    </a:r>
                  </a:p>
                </p:txBody>
              </p:sp>
              <p:sp>
                <p:nvSpPr>
                  <p:cNvPr id="99" name="TextBox 98">
                    <a:extLst>
                      <a:ext uri="{FF2B5EF4-FFF2-40B4-BE49-F238E27FC236}">
                        <a16:creationId xmlns:a16="http://schemas.microsoft.com/office/drawing/2014/main" id="{B9F5293C-DE68-E54C-BE8F-7B70415E51B0}"/>
                      </a:ext>
                    </a:extLst>
                  </p:cNvPr>
                  <p:cNvSpPr txBox="1"/>
                  <p:nvPr/>
                </p:nvSpPr>
                <p:spPr>
                  <a:xfrm>
                    <a:off x="2613797" y="3813009"/>
                    <a:ext cx="613128" cy="567810"/>
                  </a:xfrm>
                  <a:prstGeom prst="rect">
                    <a:avLst/>
                  </a:prstGeom>
                  <a:noFill/>
                </p:spPr>
                <p:txBody>
                  <a:bodyPr wrap="square" rtlCol="0">
                    <a:spAutoFit/>
                  </a:bodyPr>
                  <a:lstStyle/>
                  <a:p>
                    <a:r>
                      <a:rPr lang="en-US" dirty="0">
                        <a:solidFill>
                          <a:schemeClr val="bg1"/>
                        </a:solidFill>
                      </a:rPr>
                      <a:t>4</a:t>
                    </a:r>
                  </a:p>
                </p:txBody>
              </p:sp>
              <p:sp>
                <p:nvSpPr>
                  <p:cNvPr id="100" name="TextBox 99">
                    <a:extLst>
                      <a:ext uri="{FF2B5EF4-FFF2-40B4-BE49-F238E27FC236}">
                        <a16:creationId xmlns:a16="http://schemas.microsoft.com/office/drawing/2014/main" id="{C88B2668-ACBD-DE44-A6DC-3F757D739CFB}"/>
                      </a:ext>
                    </a:extLst>
                  </p:cNvPr>
                  <p:cNvSpPr txBox="1"/>
                  <p:nvPr/>
                </p:nvSpPr>
                <p:spPr>
                  <a:xfrm>
                    <a:off x="1107530" y="3808677"/>
                    <a:ext cx="530553" cy="369332"/>
                  </a:xfrm>
                  <a:prstGeom prst="rect">
                    <a:avLst/>
                  </a:prstGeom>
                  <a:noFill/>
                </p:spPr>
                <p:txBody>
                  <a:bodyPr wrap="square" rtlCol="0">
                    <a:spAutoFit/>
                  </a:bodyPr>
                  <a:lstStyle/>
                  <a:p>
                    <a:r>
                      <a:rPr lang="en-US" dirty="0">
                        <a:solidFill>
                          <a:schemeClr val="bg1"/>
                        </a:solidFill>
                      </a:rPr>
                      <a:t>6</a:t>
                    </a:r>
                  </a:p>
                </p:txBody>
              </p:sp>
              <p:sp>
                <p:nvSpPr>
                  <p:cNvPr id="101" name="TextBox 100">
                    <a:extLst>
                      <a:ext uri="{FF2B5EF4-FFF2-40B4-BE49-F238E27FC236}">
                        <a16:creationId xmlns:a16="http://schemas.microsoft.com/office/drawing/2014/main" id="{F5FB0672-EF94-4C4B-9BFC-EA5AF0026E1F}"/>
                      </a:ext>
                    </a:extLst>
                  </p:cNvPr>
                  <p:cNvSpPr txBox="1"/>
                  <p:nvPr/>
                </p:nvSpPr>
                <p:spPr>
                  <a:xfrm>
                    <a:off x="4552571" y="3815613"/>
                    <a:ext cx="516738" cy="567810"/>
                  </a:xfrm>
                  <a:prstGeom prst="rect">
                    <a:avLst/>
                  </a:prstGeom>
                  <a:noFill/>
                </p:spPr>
                <p:txBody>
                  <a:bodyPr wrap="square" rtlCol="0">
                    <a:spAutoFit/>
                  </a:bodyPr>
                  <a:lstStyle/>
                  <a:p>
                    <a:r>
                      <a:rPr lang="en-US" dirty="0">
                        <a:solidFill>
                          <a:schemeClr val="bg1"/>
                        </a:solidFill>
                      </a:rPr>
                      <a:t>2i</a:t>
                    </a:r>
                  </a:p>
                </p:txBody>
              </p:sp>
              <p:sp>
                <p:nvSpPr>
                  <p:cNvPr id="102" name="TextBox 101">
                    <a:extLst>
                      <a:ext uri="{FF2B5EF4-FFF2-40B4-BE49-F238E27FC236}">
                        <a16:creationId xmlns:a16="http://schemas.microsoft.com/office/drawing/2014/main" id="{D55650F8-1846-5C48-B310-FE4758FEFBC8}"/>
                      </a:ext>
                    </a:extLst>
                  </p:cNvPr>
                  <p:cNvSpPr txBox="1"/>
                  <p:nvPr/>
                </p:nvSpPr>
                <p:spPr>
                  <a:xfrm>
                    <a:off x="6589930" y="3815933"/>
                    <a:ext cx="538680" cy="369332"/>
                  </a:xfrm>
                  <a:prstGeom prst="rect">
                    <a:avLst/>
                  </a:prstGeom>
                  <a:noFill/>
                </p:spPr>
                <p:txBody>
                  <a:bodyPr wrap="square" rtlCol="0">
                    <a:spAutoFit/>
                  </a:bodyPr>
                  <a:lstStyle/>
                  <a:p>
                    <a:r>
                      <a:rPr lang="en-US" dirty="0">
                        <a:solidFill>
                          <a:schemeClr val="bg1"/>
                        </a:solidFill>
                      </a:rPr>
                      <a:t>2i</a:t>
                    </a:r>
                  </a:p>
                </p:txBody>
              </p:sp>
              <p:sp>
                <p:nvSpPr>
                  <p:cNvPr id="103" name="TextBox 102">
                    <a:extLst>
                      <a:ext uri="{FF2B5EF4-FFF2-40B4-BE49-F238E27FC236}">
                        <a16:creationId xmlns:a16="http://schemas.microsoft.com/office/drawing/2014/main" id="{C768A483-DD18-E343-9D2E-8ED5D75DA9DF}"/>
                      </a:ext>
                    </a:extLst>
                  </p:cNvPr>
                  <p:cNvSpPr txBox="1"/>
                  <p:nvPr/>
                </p:nvSpPr>
                <p:spPr>
                  <a:xfrm>
                    <a:off x="3030018" y="3823148"/>
                    <a:ext cx="508335" cy="567810"/>
                  </a:xfrm>
                  <a:prstGeom prst="rect">
                    <a:avLst/>
                  </a:prstGeom>
                  <a:noFill/>
                </p:spPr>
                <p:txBody>
                  <a:bodyPr wrap="square" rtlCol="0">
                    <a:spAutoFit/>
                  </a:bodyPr>
                  <a:lstStyle/>
                  <a:p>
                    <a:r>
                      <a:rPr lang="en-US" dirty="0">
                        <a:solidFill>
                          <a:schemeClr val="bg1"/>
                        </a:solidFill>
                      </a:rPr>
                      <a:t>4i</a:t>
                    </a:r>
                  </a:p>
                </p:txBody>
              </p:sp>
              <p:sp>
                <p:nvSpPr>
                  <p:cNvPr id="104" name="TextBox 103">
                    <a:extLst>
                      <a:ext uri="{FF2B5EF4-FFF2-40B4-BE49-F238E27FC236}">
                        <a16:creationId xmlns:a16="http://schemas.microsoft.com/office/drawing/2014/main" id="{49A46E60-F10F-454C-B340-17CD438F776C}"/>
                      </a:ext>
                    </a:extLst>
                  </p:cNvPr>
                  <p:cNvSpPr txBox="1"/>
                  <p:nvPr/>
                </p:nvSpPr>
                <p:spPr>
                  <a:xfrm>
                    <a:off x="8198769" y="3813771"/>
                    <a:ext cx="532791" cy="567810"/>
                  </a:xfrm>
                  <a:prstGeom prst="rect">
                    <a:avLst/>
                  </a:prstGeom>
                  <a:noFill/>
                </p:spPr>
                <p:txBody>
                  <a:bodyPr wrap="square" rtlCol="0">
                    <a:spAutoFit/>
                  </a:bodyPr>
                  <a:lstStyle/>
                  <a:p>
                    <a:r>
                      <a:rPr lang="en-US" dirty="0">
                        <a:solidFill>
                          <a:schemeClr val="bg1"/>
                        </a:solidFill>
                      </a:rPr>
                      <a:t>4i</a:t>
                    </a:r>
                  </a:p>
                </p:txBody>
              </p:sp>
              <p:sp>
                <p:nvSpPr>
                  <p:cNvPr id="105" name="TextBox 104">
                    <a:extLst>
                      <a:ext uri="{FF2B5EF4-FFF2-40B4-BE49-F238E27FC236}">
                        <a16:creationId xmlns:a16="http://schemas.microsoft.com/office/drawing/2014/main" id="{DEB12074-25D9-0B4A-BE4B-25BF04C3ADD9}"/>
                      </a:ext>
                    </a:extLst>
                  </p:cNvPr>
                  <p:cNvSpPr txBox="1"/>
                  <p:nvPr/>
                </p:nvSpPr>
                <p:spPr>
                  <a:xfrm>
                    <a:off x="10123806" y="3808212"/>
                    <a:ext cx="601161" cy="567809"/>
                  </a:xfrm>
                  <a:prstGeom prst="rect">
                    <a:avLst/>
                  </a:prstGeom>
                  <a:noFill/>
                </p:spPr>
                <p:txBody>
                  <a:bodyPr wrap="square" rtlCol="0">
                    <a:spAutoFit/>
                  </a:bodyPr>
                  <a:lstStyle/>
                  <a:p>
                    <a:r>
                      <a:rPr lang="en-US" dirty="0">
                        <a:solidFill>
                          <a:schemeClr val="bg1"/>
                        </a:solidFill>
                      </a:rPr>
                      <a:t>7</a:t>
                    </a:r>
                  </a:p>
                </p:txBody>
              </p:sp>
            </p:grpSp>
            <p:sp>
              <p:nvSpPr>
                <p:cNvPr id="73" name="TextBox 72">
                  <a:extLst>
                    <a:ext uri="{FF2B5EF4-FFF2-40B4-BE49-F238E27FC236}">
                      <a16:creationId xmlns:a16="http://schemas.microsoft.com/office/drawing/2014/main" id="{F0CEFF0C-A192-9744-AD54-1537CA44F1D1}"/>
                    </a:ext>
                  </a:extLst>
                </p:cNvPr>
                <p:cNvSpPr txBox="1"/>
                <p:nvPr/>
              </p:nvSpPr>
              <p:spPr>
                <a:xfrm>
                  <a:off x="1904182" y="4663467"/>
                  <a:ext cx="367343" cy="369332"/>
                </a:xfrm>
                <a:prstGeom prst="rect">
                  <a:avLst/>
                </a:prstGeom>
                <a:noFill/>
              </p:spPr>
              <p:txBody>
                <a:bodyPr wrap="square" rtlCol="0">
                  <a:spAutoFit/>
                </a:bodyPr>
                <a:lstStyle/>
                <a:p>
                  <a:r>
                    <a:rPr lang="en-US" dirty="0">
                      <a:solidFill>
                        <a:schemeClr val="bg1"/>
                      </a:solidFill>
                    </a:rPr>
                    <a:t>9</a:t>
                  </a:r>
                </a:p>
              </p:txBody>
            </p:sp>
            <p:sp>
              <p:nvSpPr>
                <p:cNvPr id="74" name="TextBox 73">
                  <a:extLst>
                    <a:ext uri="{FF2B5EF4-FFF2-40B4-BE49-F238E27FC236}">
                      <a16:creationId xmlns:a16="http://schemas.microsoft.com/office/drawing/2014/main" id="{4A22DEF9-6788-024B-B31A-85EDEB1B9241}"/>
                    </a:ext>
                  </a:extLst>
                </p:cNvPr>
                <p:cNvSpPr txBox="1"/>
                <p:nvPr/>
              </p:nvSpPr>
              <p:spPr>
                <a:xfrm>
                  <a:off x="5920807" y="4656928"/>
                  <a:ext cx="307019" cy="369332"/>
                </a:xfrm>
                <a:prstGeom prst="rect">
                  <a:avLst/>
                </a:prstGeom>
                <a:noFill/>
              </p:spPr>
              <p:txBody>
                <a:bodyPr wrap="square" rtlCol="0">
                  <a:spAutoFit/>
                </a:bodyPr>
                <a:lstStyle/>
                <a:p>
                  <a:r>
                    <a:rPr lang="en-US" dirty="0">
                      <a:solidFill>
                        <a:schemeClr val="bg1"/>
                      </a:solidFill>
                    </a:rPr>
                    <a:t>0</a:t>
                  </a:r>
                </a:p>
              </p:txBody>
            </p:sp>
          </p:grpSp>
          <p:sp>
            <p:nvSpPr>
              <p:cNvPr id="71" name="TextBox 70">
                <a:extLst>
                  <a:ext uri="{FF2B5EF4-FFF2-40B4-BE49-F238E27FC236}">
                    <a16:creationId xmlns:a16="http://schemas.microsoft.com/office/drawing/2014/main" id="{79983500-CF96-3847-AC13-4545F50588F2}"/>
                  </a:ext>
                </a:extLst>
              </p:cNvPr>
              <p:cNvSpPr txBox="1"/>
              <p:nvPr/>
            </p:nvSpPr>
            <p:spPr>
              <a:xfrm>
                <a:off x="2435302" y="4555651"/>
                <a:ext cx="259644" cy="369332"/>
              </a:xfrm>
              <a:prstGeom prst="rect">
                <a:avLst/>
              </a:prstGeom>
              <a:noFill/>
            </p:spPr>
            <p:txBody>
              <a:bodyPr wrap="square" rtlCol="0">
                <a:spAutoFit/>
              </a:bodyPr>
              <a:lstStyle/>
              <a:p>
                <a:r>
                  <a:rPr lang="en-US" dirty="0">
                    <a:solidFill>
                      <a:schemeClr val="bg1"/>
                    </a:solidFill>
                  </a:rPr>
                  <a:t>Y</a:t>
                </a:r>
              </a:p>
            </p:txBody>
          </p:sp>
        </p:grpSp>
        <p:sp>
          <p:nvSpPr>
            <p:cNvPr id="107" name="TextBox 106">
              <a:extLst>
                <a:ext uri="{FF2B5EF4-FFF2-40B4-BE49-F238E27FC236}">
                  <a16:creationId xmlns:a16="http://schemas.microsoft.com/office/drawing/2014/main" id="{721E55B9-DE10-BF45-8AD3-D582C3D62029}"/>
                </a:ext>
              </a:extLst>
            </p:cNvPr>
            <p:cNvSpPr txBox="1"/>
            <p:nvPr/>
          </p:nvSpPr>
          <p:spPr>
            <a:xfrm>
              <a:off x="2939584" y="2467427"/>
              <a:ext cx="422373" cy="369332"/>
            </a:xfrm>
            <a:prstGeom prst="rect">
              <a:avLst/>
            </a:prstGeom>
            <a:noFill/>
          </p:spPr>
          <p:txBody>
            <a:bodyPr wrap="square" rtlCol="0">
              <a:spAutoFit/>
            </a:bodyPr>
            <a:lstStyle/>
            <a:p>
              <a:r>
                <a:rPr lang="en-US" dirty="0">
                  <a:solidFill>
                    <a:schemeClr val="accent4"/>
                  </a:solidFill>
                </a:rPr>
                <a:t>2</a:t>
              </a:r>
            </a:p>
          </p:txBody>
        </p:sp>
        <p:sp>
          <p:nvSpPr>
            <p:cNvPr id="108" name="TextBox 107">
              <a:extLst>
                <a:ext uri="{FF2B5EF4-FFF2-40B4-BE49-F238E27FC236}">
                  <a16:creationId xmlns:a16="http://schemas.microsoft.com/office/drawing/2014/main" id="{2326C0E1-FBCF-8A41-8524-1B41D8AC9B15}"/>
                </a:ext>
              </a:extLst>
            </p:cNvPr>
            <p:cNvSpPr txBox="1"/>
            <p:nvPr/>
          </p:nvSpPr>
          <p:spPr>
            <a:xfrm>
              <a:off x="6761492" y="2479507"/>
              <a:ext cx="422373" cy="369332"/>
            </a:xfrm>
            <a:prstGeom prst="rect">
              <a:avLst/>
            </a:prstGeom>
            <a:noFill/>
          </p:spPr>
          <p:txBody>
            <a:bodyPr wrap="square" rtlCol="0">
              <a:spAutoFit/>
            </a:bodyPr>
            <a:lstStyle/>
            <a:p>
              <a:r>
                <a:rPr lang="en-US" dirty="0">
                  <a:solidFill>
                    <a:schemeClr val="accent4"/>
                  </a:solidFill>
                </a:rPr>
                <a:t>5</a:t>
              </a:r>
            </a:p>
          </p:txBody>
        </p:sp>
        <p:sp>
          <p:nvSpPr>
            <p:cNvPr id="109" name="TextBox 108">
              <a:extLst>
                <a:ext uri="{FF2B5EF4-FFF2-40B4-BE49-F238E27FC236}">
                  <a16:creationId xmlns:a16="http://schemas.microsoft.com/office/drawing/2014/main" id="{FB6F95E9-5046-0842-9A69-B6CB7C48A8DF}"/>
                </a:ext>
              </a:extLst>
            </p:cNvPr>
            <p:cNvSpPr txBox="1"/>
            <p:nvPr/>
          </p:nvSpPr>
          <p:spPr>
            <a:xfrm>
              <a:off x="8138959" y="2479507"/>
              <a:ext cx="422373" cy="369332"/>
            </a:xfrm>
            <a:prstGeom prst="rect">
              <a:avLst/>
            </a:prstGeom>
            <a:noFill/>
          </p:spPr>
          <p:txBody>
            <a:bodyPr wrap="square" rtlCol="0">
              <a:spAutoFit/>
            </a:bodyPr>
            <a:lstStyle/>
            <a:p>
              <a:r>
                <a:rPr lang="en-US" dirty="0">
                  <a:solidFill>
                    <a:schemeClr val="accent4"/>
                  </a:solidFill>
                </a:rPr>
                <a:t>6</a:t>
              </a:r>
            </a:p>
          </p:txBody>
        </p:sp>
        <p:sp>
          <p:nvSpPr>
            <p:cNvPr id="110" name="TextBox 109">
              <a:extLst>
                <a:ext uri="{FF2B5EF4-FFF2-40B4-BE49-F238E27FC236}">
                  <a16:creationId xmlns:a16="http://schemas.microsoft.com/office/drawing/2014/main" id="{49256426-1BFE-0B42-9519-EF1EEFA79F3F}"/>
                </a:ext>
              </a:extLst>
            </p:cNvPr>
            <p:cNvSpPr txBox="1"/>
            <p:nvPr/>
          </p:nvSpPr>
          <p:spPr>
            <a:xfrm>
              <a:off x="9585200" y="2504112"/>
              <a:ext cx="422373" cy="369332"/>
            </a:xfrm>
            <a:prstGeom prst="rect">
              <a:avLst/>
            </a:prstGeom>
            <a:noFill/>
          </p:spPr>
          <p:txBody>
            <a:bodyPr wrap="square" rtlCol="0">
              <a:spAutoFit/>
            </a:bodyPr>
            <a:lstStyle/>
            <a:p>
              <a:r>
                <a:rPr lang="en-US" dirty="0">
                  <a:solidFill>
                    <a:schemeClr val="accent4"/>
                  </a:solidFill>
                </a:rPr>
                <a:t>7</a:t>
              </a:r>
            </a:p>
          </p:txBody>
        </p:sp>
        <p:sp>
          <p:nvSpPr>
            <p:cNvPr id="113" name="TextBox 112">
              <a:extLst>
                <a:ext uri="{FF2B5EF4-FFF2-40B4-BE49-F238E27FC236}">
                  <a16:creationId xmlns:a16="http://schemas.microsoft.com/office/drawing/2014/main" id="{9CAA885C-31DA-1046-9E01-F33A25B64A0D}"/>
                </a:ext>
              </a:extLst>
            </p:cNvPr>
            <p:cNvSpPr txBox="1"/>
            <p:nvPr/>
          </p:nvSpPr>
          <p:spPr>
            <a:xfrm>
              <a:off x="10843701" y="2520000"/>
              <a:ext cx="422373" cy="369332"/>
            </a:xfrm>
            <a:prstGeom prst="rect">
              <a:avLst/>
            </a:prstGeom>
            <a:noFill/>
          </p:spPr>
          <p:txBody>
            <a:bodyPr wrap="square" rtlCol="0">
              <a:spAutoFit/>
            </a:bodyPr>
            <a:lstStyle/>
            <a:p>
              <a:r>
                <a:rPr lang="en-US" dirty="0">
                  <a:solidFill>
                    <a:schemeClr val="accent4"/>
                  </a:solidFill>
                </a:rPr>
                <a:t>8</a:t>
              </a:r>
            </a:p>
          </p:txBody>
        </p:sp>
      </p:grpSp>
      <p:sp>
        <p:nvSpPr>
          <p:cNvPr id="114" name="TextBox 113">
            <a:extLst>
              <a:ext uri="{FF2B5EF4-FFF2-40B4-BE49-F238E27FC236}">
                <a16:creationId xmlns:a16="http://schemas.microsoft.com/office/drawing/2014/main" id="{88672944-EA93-7143-94D2-E32AC8F64AA8}"/>
              </a:ext>
            </a:extLst>
          </p:cNvPr>
          <p:cNvSpPr txBox="1"/>
          <p:nvPr/>
        </p:nvSpPr>
        <p:spPr>
          <a:xfrm>
            <a:off x="5172174" y="3941876"/>
            <a:ext cx="422373" cy="369332"/>
          </a:xfrm>
          <a:prstGeom prst="rect">
            <a:avLst/>
          </a:prstGeom>
          <a:noFill/>
        </p:spPr>
        <p:txBody>
          <a:bodyPr wrap="square" rtlCol="0">
            <a:spAutoFit/>
          </a:bodyPr>
          <a:lstStyle/>
          <a:p>
            <a:r>
              <a:rPr lang="en-US" dirty="0">
                <a:solidFill>
                  <a:schemeClr val="accent4"/>
                </a:solidFill>
              </a:rPr>
              <a:t>4</a:t>
            </a:r>
          </a:p>
        </p:txBody>
      </p:sp>
      <p:sp>
        <p:nvSpPr>
          <p:cNvPr id="115" name="TextBox 114">
            <a:extLst>
              <a:ext uri="{FF2B5EF4-FFF2-40B4-BE49-F238E27FC236}">
                <a16:creationId xmlns:a16="http://schemas.microsoft.com/office/drawing/2014/main" id="{0266F81B-E407-994F-8DC5-63802B5E3CD3}"/>
              </a:ext>
            </a:extLst>
          </p:cNvPr>
          <p:cNvSpPr txBox="1"/>
          <p:nvPr/>
        </p:nvSpPr>
        <p:spPr>
          <a:xfrm>
            <a:off x="3890048" y="3952594"/>
            <a:ext cx="422373" cy="369332"/>
          </a:xfrm>
          <a:prstGeom prst="rect">
            <a:avLst/>
          </a:prstGeom>
          <a:noFill/>
        </p:spPr>
        <p:txBody>
          <a:bodyPr wrap="square" rtlCol="0">
            <a:spAutoFit/>
          </a:bodyPr>
          <a:lstStyle/>
          <a:p>
            <a:r>
              <a:rPr lang="en-US" dirty="0">
                <a:solidFill>
                  <a:schemeClr val="accent4"/>
                </a:solidFill>
              </a:rPr>
              <a:t>3</a:t>
            </a:r>
          </a:p>
        </p:txBody>
      </p:sp>
      <p:sp>
        <p:nvSpPr>
          <p:cNvPr id="116" name="TextBox 115">
            <a:extLst>
              <a:ext uri="{FF2B5EF4-FFF2-40B4-BE49-F238E27FC236}">
                <a16:creationId xmlns:a16="http://schemas.microsoft.com/office/drawing/2014/main" id="{0CD2715F-87C8-D446-B2BB-5563533BDFF9}"/>
              </a:ext>
            </a:extLst>
          </p:cNvPr>
          <p:cNvSpPr txBox="1"/>
          <p:nvPr/>
        </p:nvSpPr>
        <p:spPr>
          <a:xfrm>
            <a:off x="2525293" y="3958090"/>
            <a:ext cx="422373" cy="369332"/>
          </a:xfrm>
          <a:prstGeom prst="rect">
            <a:avLst/>
          </a:prstGeom>
          <a:noFill/>
        </p:spPr>
        <p:txBody>
          <a:bodyPr wrap="square" rtlCol="0">
            <a:spAutoFit/>
          </a:bodyPr>
          <a:lstStyle/>
          <a:p>
            <a:r>
              <a:rPr lang="en-US" dirty="0">
                <a:solidFill>
                  <a:schemeClr val="accent4"/>
                </a:solidFill>
              </a:rPr>
              <a:t>2</a:t>
            </a:r>
          </a:p>
        </p:txBody>
      </p:sp>
      <p:sp>
        <p:nvSpPr>
          <p:cNvPr id="117" name="TextBox 116">
            <a:extLst>
              <a:ext uri="{FF2B5EF4-FFF2-40B4-BE49-F238E27FC236}">
                <a16:creationId xmlns:a16="http://schemas.microsoft.com/office/drawing/2014/main" id="{F4818529-4283-7745-B82D-1BD2949B064A}"/>
              </a:ext>
            </a:extLst>
          </p:cNvPr>
          <p:cNvSpPr txBox="1"/>
          <p:nvPr/>
        </p:nvSpPr>
        <p:spPr>
          <a:xfrm>
            <a:off x="1162239" y="3925184"/>
            <a:ext cx="694720" cy="369332"/>
          </a:xfrm>
          <a:prstGeom prst="rect">
            <a:avLst/>
          </a:prstGeom>
          <a:noFill/>
        </p:spPr>
        <p:txBody>
          <a:bodyPr wrap="square" rtlCol="0">
            <a:spAutoFit/>
          </a:bodyPr>
          <a:lstStyle/>
          <a:p>
            <a:r>
              <a:rPr lang="en-US" dirty="0">
                <a:solidFill>
                  <a:schemeClr val="accent4"/>
                </a:solidFill>
              </a:rPr>
              <a:t>1</a:t>
            </a:r>
          </a:p>
        </p:txBody>
      </p:sp>
      <p:pic>
        <p:nvPicPr>
          <p:cNvPr id="118" name="Picture 117">
            <a:extLst>
              <a:ext uri="{FF2B5EF4-FFF2-40B4-BE49-F238E27FC236}">
                <a16:creationId xmlns:a16="http://schemas.microsoft.com/office/drawing/2014/main" id="{DDF9B59E-1A49-FD43-9304-5A16786F5AC9}"/>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119" name="TextBox 118">
            <a:extLst>
              <a:ext uri="{FF2B5EF4-FFF2-40B4-BE49-F238E27FC236}">
                <a16:creationId xmlns:a16="http://schemas.microsoft.com/office/drawing/2014/main" id="{4873BA5E-E856-5F4B-9507-4AB06D2310D9}"/>
              </a:ext>
            </a:extLst>
          </p:cNvPr>
          <p:cNvSpPr txBox="1"/>
          <p:nvPr/>
        </p:nvSpPr>
        <p:spPr>
          <a:xfrm>
            <a:off x="1652309" y="5501554"/>
            <a:ext cx="10367567" cy="369332"/>
          </a:xfrm>
          <a:prstGeom prst="rect">
            <a:avLst/>
          </a:prstGeom>
          <a:noFill/>
        </p:spPr>
        <p:txBody>
          <a:bodyPr wrap="square" rtlCol="0">
            <a:spAutoFit/>
          </a:bodyPr>
          <a:lstStyle/>
          <a:p>
            <a:r>
              <a:rPr lang="en-US" dirty="0">
                <a:solidFill>
                  <a:schemeClr val="bg1"/>
                </a:solidFill>
              </a:rPr>
              <a:t>Offensive runs are numbered on the same scale, with the number indicating the intended gap </a:t>
            </a:r>
          </a:p>
        </p:txBody>
      </p:sp>
      <p:sp>
        <p:nvSpPr>
          <p:cNvPr id="5" name="Slide Number Placeholder 4">
            <a:extLst>
              <a:ext uri="{FF2B5EF4-FFF2-40B4-BE49-F238E27FC236}">
                <a16:creationId xmlns:a16="http://schemas.microsoft.com/office/drawing/2014/main" id="{33E1A0D1-5EA4-AA4F-8D7B-70B2018EE80B}"/>
              </a:ext>
            </a:extLst>
          </p:cNvPr>
          <p:cNvSpPr>
            <a:spLocks noGrp="1"/>
          </p:cNvSpPr>
          <p:nvPr>
            <p:ph type="sldNum" sz="quarter" idx="12"/>
          </p:nvPr>
        </p:nvSpPr>
        <p:spPr>
          <a:xfrm>
            <a:off x="8596948" y="6242323"/>
            <a:ext cx="2743200" cy="365125"/>
          </a:xfrm>
        </p:spPr>
        <p:txBody>
          <a:bodyPr/>
          <a:lstStyle/>
          <a:p>
            <a:fld id="{FF878F06-CA71-AF4C-A00A-8015B92E4610}" type="slidenum">
              <a:rPr lang="en-US" smtClean="0"/>
              <a:t>11</a:t>
            </a:fld>
            <a:endParaRPr lang="en-US" dirty="0"/>
          </a:p>
        </p:txBody>
      </p:sp>
      <p:sp>
        <p:nvSpPr>
          <p:cNvPr id="106" name="TextBox 105">
            <a:extLst>
              <a:ext uri="{FF2B5EF4-FFF2-40B4-BE49-F238E27FC236}">
                <a16:creationId xmlns:a16="http://schemas.microsoft.com/office/drawing/2014/main" id="{07346A11-0B7A-4548-9C4A-AF2073EDF058}"/>
              </a:ext>
            </a:extLst>
          </p:cNvPr>
          <p:cNvSpPr txBox="1"/>
          <p:nvPr/>
        </p:nvSpPr>
        <p:spPr>
          <a:xfrm>
            <a:off x="10508742" y="3251736"/>
            <a:ext cx="1059779" cy="369332"/>
          </a:xfrm>
          <a:prstGeom prst="rect">
            <a:avLst/>
          </a:prstGeom>
          <a:noFill/>
        </p:spPr>
        <p:txBody>
          <a:bodyPr wrap="square" rtlCol="0">
            <a:spAutoFit/>
          </a:bodyPr>
          <a:lstStyle/>
          <a:p>
            <a:r>
              <a:rPr lang="en-US" dirty="0">
                <a:solidFill>
                  <a:schemeClr val="accent4"/>
                </a:solidFill>
              </a:rPr>
              <a:t>D</a:t>
            </a:r>
          </a:p>
        </p:txBody>
      </p:sp>
    </p:spTree>
    <p:extLst>
      <p:ext uri="{BB962C8B-B14F-4D97-AF65-F5344CB8AC3E}">
        <p14:creationId xmlns:p14="http://schemas.microsoft.com/office/powerpoint/2010/main" val="403677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73C20-DAD3-DB41-B128-099377614BB6}"/>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Quantifying Gaps Away</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2B2EE98-B1C3-824C-8B6C-E5746C68DC15}"/>
              </a:ext>
            </a:extLst>
          </p:cNvPr>
          <p:cNvGrpSpPr/>
          <p:nvPr/>
        </p:nvGrpSpPr>
        <p:grpSpPr>
          <a:xfrm>
            <a:off x="1159779" y="2552573"/>
            <a:ext cx="9872441" cy="3759418"/>
            <a:chOff x="693959" y="2552573"/>
            <a:chExt cx="10345359" cy="4406003"/>
          </a:xfrm>
        </p:grpSpPr>
        <p:sp>
          <p:nvSpPr>
            <p:cNvPr id="6" name="Rectangle 5">
              <a:extLst>
                <a:ext uri="{FF2B5EF4-FFF2-40B4-BE49-F238E27FC236}">
                  <a16:creationId xmlns:a16="http://schemas.microsoft.com/office/drawing/2014/main" id="{B36B3395-7434-6244-B1CC-BC82D238326F}"/>
                </a:ext>
              </a:extLst>
            </p:cNvPr>
            <p:cNvSpPr/>
            <p:nvPr/>
          </p:nvSpPr>
          <p:spPr>
            <a:xfrm>
              <a:off x="8420431" y="4274648"/>
              <a:ext cx="348146" cy="357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Donut 6">
              <a:extLst>
                <a:ext uri="{FF2B5EF4-FFF2-40B4-BE49-F238E27FC236}">
                  <a16:creationId xmlns:a16="http://schemas.microsoft.com/office/drawing/2014/main" id="{6C172251-6253-6644-AADB-01060C924FAB}"/>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Donut 8">
              <a:extLst>
                <a:ext uri="{FF2B5EF4-FFF2-40B4-BE49-F238E27FC236}">
                  <a16:creationId xmlns:a16="http://schemas.microsoft.com/office/drawing/2014/main" id="{838D4D68-C641-8F4C-9638-DC74A6A7601D}"/>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Donut 10">
              <a:extLst>
                <a:ext uri="{FF2B5EF4-FFF2-40B4-BE49-F238E27FC236}">
                  <a16:creationId xmlns:a16="http://schemas.microsoft.com/office/drawing/2014/main" id="{5E65EBC5-2D49-594A-AFF7-01E1A824CD7A}"/>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nut 11">
              <a:extLst>
                <a:ext uri="{FF2B5EF4-FFF2-40B4-BE49-F238E27FC236}">
                  <a16:creationId xmlns:a16="http://schemas.microsoft.com/office/drawing/2014/main" id="{42A9F4EA-85F9-7447-B90D-4CCA45EE8774}"/>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nut 12">
              <a:extLst>
                <a:ext uri="{FF2B5EF4-FFF2-40B4-BE49-F238E27FC236}">
                  <a16:creationId xmlns:a16="http://schemas.microsoft.com/office/drawing/2014/main" id="{9A05F27B-5430-354E-A6E6-8F355BAA350F}"/>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Donut 13">
              <a:extLst>
                <a:ext uri="{FF2B5EF4-FFF2-40B4-BE49-F238E27FC236}">
                  <a16:creationId xmlns:a16="http://schemas.microsoft.com/office/drawing/2014/main" id="{423C8FED-BCC7-BC48-BE47-04E4E55945F2}"/>
                </a:ext>
              </a:extLst>
            </p:cNvPr>
            <p:cNvSpPr/>
            <p:nvPr/>
          </p:nvSpPr>
          <p:spPr>
            <a:xfrm>
              <a:off x="693959"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Donut 14">
              <a:extLst>
                <a:ext uri="{FF2B5EF4-FFF2-40B4-BE49-F238E27FC236}">
                  <a16:creationId xmlns:a16="http://schemas.microsoft.com/office/drawing/2014/main" id="{6D1BEC51-6F76-2F46-93D3-15A49DF22B52}"/>
                </a:ext>
              </a:extLst>
            </p:cNvPr>
            <p:cNvSpPr/>
            <p:nvPr/>
          </p:nvSpPr>
          <p:spPr>
            <a:xfrm>
              <a:off x="9887174"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CF2018DB-7433-C743-9F1F-B34E9652CB1C}"/>
                </a:ext>
              </a:extLst>
            </p:cNvPr>
            <p:cNvSpPr txBox="1"/>
            <p:nvPr/>
          </p:nvSpPr>
          <p:spPr>
            <a:xfrm>
              <a:off x="8207316" y="3490556"/>
              <a:ext cx="1374075" cy="685351"/>
            </a:xfrm>
            <a:prstGeom prst="rect">
              <a:avLst/>
            </a:prstGeom>
            <a:noFill/>
          </p:spPr>
          <p:txBody>
            <a:bodyPr wrap="square" rtlCol="0">
              <a:spAutoFit/>
            </a:bodyPr>
            <a:lstStyle/>
            <a:p>
              <a:r>
                <a:rPr lang="en-US" sz="3200" b="1" dirty="0">
                  <a:solidFill>
                    <a:srgbClr val="00B050"/>
                  </a:solidFill>
                </a:rPr>
                <a:t>T</a:t>
              </a:r>
            </a:p>
          </p:txBody>
        </p:sp>
        <p:cxnSp>
          <p:nvCxnSpPr>
            <p:cNvPr id="17" name="Straight Arrow Connector 16">
              <a:extLst>
                <a:ext uri="{FF2B5EF4-FFF2-40B4-BE49-F238E27FC236}">
                  <a16:creationId xmlns:a16="http://schemas.microsoft.com/office/drawing/2014/main" id="{2C9BBC7B-D376-4046-8743-8B39CDE4F87A}"/>
                </a:ext>
              </a:extLst>
            </p:cNvPr>
            <p:cNvCxnSpPr>
              <a:cxnSpLocks/>
            </p:cNvCxnSpPr>
            <p:nvPr/>
          </p:nvCxnSpPr>
          <p:spPr>
            <a:xfrm flipH="1" flipV="1">
              <a:off x="3490296" y="4707121"/>
              <a:ext cx="1940153" cy="178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4A26DE6-F80A-6D49-8162-58C6C65E2EF1}"/>
                </a:ext>
              </a:extLst>
            </p:cNvPr>
            <p:cNvSpPr txBox="1"/>
            <p:nvPr/>
          </p:nvSpPr>
          <p:spPr>
            <a:xfrm>
              <a:off x="5484070" y="6273225"/>
              <a:ext cx="1374075" cy="685351"/>
            </a:xfrm>
            <a:prstGeom prst="rect">
              <a:avLst/>
            </a:prstGeom>
            <a:noFill/>
          </p:spPr>
          <p:txBody>
            <a:bodyPr wrap="square" rtlCol="0">
              <a:spAutoFit/>
            </a:bodyPr>
            <a:lstStyle/>
            <a:p>
              <a:r>
                <a:rPr lang="en-US" sz="3200" b="1" dirty="0">
                  <a:solidFill>
                    <a:schemeClr val="accent1"/>
                  </a:solidFill>
                </a:rPr>
                <a:t>B</a:t>
              </a:r>
            </a:p>
          </p:txBody>
        </p:sp>
        <p:cxnSp>
          <p:nvCxnSpPr>
            <p:cNvPr id="19" name="Straight Arrow Connector 18">
              <a:extLst>
                <a:ext uri="{FF2B5EF4-FFF2-40B4-BE49-F238E27FC236}">
                  <a16:creationId xmlns:a16="http://schemas.microsoft.com/office/drawing/2014/main" id="{2AFB3CE8-0BB8-294B-8240-115C64888AD3}"/>
                </a:ext>
              </a:extLst>
            </p:cNvPr>
            <p:cNvCxnSpPr>
              <a:cxnSpLocks/>
            </p:cNvCxnSpPr>
            <p:nvPr/>
          </p:nvCxnSpPr>
          <p:spPr>
            <a:xfrm flipH="1">
              <a:off x="3537899" y="4039539"/>
              <a:ext cx="4669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287228-BA97-1E4A-9956-4DD473D60EDE}"/>
                </a:ext>
              </a:extLst>
            </p:cNvPr>
            <p:cNvSpPr txBox="1"/>
            <p:nvPr/>
          </p:nvSpPr>
          <p:spPr>
            <a:xfrm>
              <a:off x="5564220" y="4148436"/>
              <a:ext cx="789833" cy="523220"/>
            </a:xfrm>
            <a:prstGeom prst="rect">
              <a:avLst/>
            </a:prstGeom>
            <a:noFill/>
          </p:spPr>
          <p:txBody>
            <a:bodyPr wrap="square" rtlCol="0">
              <a:spAutoFit/>
            </a:bodyPr>
            <a:lstStyle/>
            <a:p>
              <a:r>
                <a:rPr lang="en-US" sz="2800" b="1" dirty="0">
                  <a:solidFill>
                    <a:schemeClr val="bg1"/>
                  </a:solidFill>
                </a:rPr>
                <a:t>X</a:t>
              </a:r>
            </a:p>
          </p:txBody>
        </p:sp>
        <p:sp>
          <p:nvSpPr>
            <p:cNvPr id="21" name="TextBox 20">
              <a:extLst>
                <a:ext uri="{FF2B5EF4-FFF2-40B4-BE49-F238E27FC236}">
                  <a16:creationId xmlns:a16="http://schemas.microsoft.com/office/drawing/2014/main" id="{A7F40A81-1809-CB4F-AA59-61243D0AADBA}"/>
                </a:ext>
              </a:extLst>
            </p:cNvPr>
            <p:cNvSpPr txBox="1"/>
            <p:nvPr/>
          </p:nvSpPr>
          <p:spPr>
            <a:xfrm>
              <a:off x="3862716" y="3642532"/>
              <a:ext cx="341555" cy="369332"/>
            </a:xfrm>
            <a:prstGeom prst="rect">
              <a:avLst/>
            </a:prstGeom>
            <a:noFill/>
          </p:spPr>
          <p:txBody>
            <a:bodyPr wrap="square" rtlCol="0">
              <a:spAutoFit/>
            </a:bodyPr>
            <a:lstStyle/>
            <a:p>
              <a:r>
                <a:rPr lang="en-US" dirty="0">
                  <a:solidFill>
                    <a:schemeClr val="bg1"/>
                  </a:solidFill>
                </a:rPr>
                <a:t>1</a:t>
              </a:r>
            </a:p>
          </p:txBody>
        </p:sp>
        <p:sp>
          <p:nvSpPr>
            <p:cNvPr id="22" name="TextBox 21">
              <a:extLst>
                <a:ext uri="{FF2B5EF4-FFF2-40B4-BE49-F238E27FC236}">
                  <a16:creationId xmlns:a16="http://schemas.microsoft.com/office/drawing/2014/main" id="{D69B2347-2A40-6A46-94DB-39D66EDC7A40}"/>
                </a:ext>
              </a:extLst>
            </p:cNvPr>
            <p:cNvSpPr txBox="1"/>
            <p:nvPr/>
          </p:nvSpPr>
          <p:spPr>
            <a:xfrm>
              <a:off x="4878244" y="3626538"/>
              <a:ext cx="387276" cy="369332"/>
            </a:xfrm>
            <a:prstGeom prst="rect">
              <a:avLst/>
            </a:prstGeom>
            <a:noFill/>
          </p:spPr>
          <p:txBody>
            <a:bodyPr wrap="square" rtlCol="0">
              <a:spAutoFit/>
            </a:bodyPr>
            <a:lstStyle/>
            <a:p>
              <a:r>
                <a:rPr lang="en-US" dirty="0">
                  <a:solidFill>
                    <a:schemeClr val="bg1"/>
                  </a:solidFill>
                </a:rPr>
                <a:t>2</a:t>
              </a:r>
            </a:p>
          </p:txBody>
        </p:sp>
        <p:sp>
          <p:nvSpPr>
            <p:cNvPr id="23" name="TextBox 22">
              <a:extLst>
                <a:ext uri="{FF2B5EF4-FFF2-40B4-BE49-F238E27FC236}">
                  <a16:creationId xmlns:a16="http://schemas.microsoft.com/office/drawing/2014/main" id="{91585D42-F955-1148-9E46-A8479EBAFFBF}"/>
                </a:ext>
              </a:extLst>
            </p:cNvPr>
            <p:cNvSpPr txBox="1"/>
            <p:nvPr/>
          </p:nvSpPr>
          <p:spPr>
            <a:xfrm>
              <a:off x="6326770" y="3640716"/>
              <a:ext cx="387276" cy="369332"/>
            </a:xfrm>
            <a:prstGeom prst="rect">
              <a:avLst/>
            </a:prstGeom>
            <a:noFill/>
          </p:spPr>
          <p:txBody>
            <a:bodyPr wrap="square" rtlCol="0">
              <a:spAutoFit/>
            </a:bodyPr>
            <a:lstStyle/>
            <a:p>
              <a:r>
                <a:rPr lang="en-US" dirty="0">
                  <a:solidFill>
                    <a:schemeClr val="bg1"/>
                  </a:solidFill>
                </a:rPr>
                <a:t>3</a:t>
              </a:r>
            </a:p>
          </p:txBody>
        </p:sp>
        <p:sp>
          <p:nvSpPr>
            <p:cNvPr id="25" name="TextBox 24">
              <a:extLst>
                <a:ext uri="{FF2B5EF4-FFF2-40B4-BE49-F238E27FC236}">
                  <a16:creationId xmlns:a16="http://schemas.microsoft.com/office/drawing/2014/main" id="{4121FA7A-6B5D-3A46-B9CA-48D1E9A07FAC}"/>
                </a:ext>
              </a:extLst>
            </p:cNvPr>
            <p:cNvSpPr txBox="1"/>
            <p:nvPr/>
          </p:nvSpPr>
          <p:spPr>
            <a:xfrm>
              <a:off x="1989311" y="2552573"/>
              <a:ext cx="1873405" cy="646331"/>
            </a:xfrm>
            <a:prstGeom prst="rect">
              <a:avLst/>
            </a:prstGeom>
            <a:noFill/>
          </p:spPr>
          <p:txBody>
            <a:bodyPr wrap="square" rtlCol="0">
              <a:spAutoFit/>
            </a:bodyPr>
            <a:lstStyle/>
            <a:p>
              <a:r>
                <a:rPr lang="en-US" dirty="0">
                  <a:solidFill>
                    <a:schemeClr val="bg1"/>
                  </a:solidFill>
                </a:rPr>
                <a:t>Play run to opposite B gap</a:t>
              </a:r>
            </a:p>
          </p:txBody>
        </p:sp>
        <p:sp>
          <p:nvSpPr>
            <p:cNvPr id="26" name="TextBox 25">
              <a:extLst>
                <a:ext uri="{FF2B5EF4-FFF2-40B4-BE49-F238E27FC236}">
                  <a16:creationId xmlns:a16="http://schemas.microsoft.com/office/drawing/2014/main" id="{3FDA073B-C65A-9346-9BBC-289EBB304C22}"/>
                </a:ext>
              </a:extLst>
            </p:cNvPr>
            <p:cNvSpPr txBox="1"/>
            <p:nvPr/>
          </p:nvSpPr>
          <p:spPr>
            <a:xfrm>
              <a:off x="7901314" y="2611098"/>
              <a:ext cx="3138003" cy="757494"/>
            </a:xfrm>
            <a:prstGeom prst="rect">
              <a:avLst/>
            </a:prstGeom>
            <a:noFill/>
          </p:spPr>
          <p:txBody>
            <a:bodyPr wrap="square" rtlCol="0">
              <a:spAutoFit/>
            </a:bodyPr>
            <a:lstStyle/>
            <a:p>
              <a:r>
                <a:rPr lang="en-US" dirty="0">
                  <a:solidFill>
                    <a:schemeClr val="bg1"/>
                  </a:solidFill>
                </a:rPr>
                <a:t>Opposite Side 4i</a:t>
              </a:r>
            </a:p>
            <a:p>
              <a:r>
                <a:rPr lang="en-US" dirty="0">
                  <a:solidFill>
                    <a:schemeClr val="bg1"/>
                  </a:solidFill>
                </a:rPr>
                <a:t>Defensive Left B Gap (6 Gap)</a:t>
              </a:r>
            </a:p>
          </p:txBody>
        </p:sp>
        <p:sp>
          <p:nvSpPr>
            <p:cNvPr id="27" name="TextBox 26">
              <a:extLst>
                <a:ext uri="{FF2B5EF4-FFF2-40B4-BE49-F238E27FC236}">
                  <a16:creationId xmlns:a16="http://schemas.microsoft.com/office/drawing/2014/main" id="{2AE0E4D4-50E6-3C43-8543-3B29D4813B2C}"/>
                </a:ext>
              </a:extLst>
            </p:cNvPr>
            <p:cNvSpPr txBox="1"/>
            <p:nvPr/>
          </p:nvSpPr>
          <p:spPr>
            <a:xfrm>
              <a:off x="5484070" y="3226439"/>
              <a:ext cx="1967819" cy="369332"/>
            </a:xfrm>
            <a:prstGeom prst="rect">
              <a:avLst/>
            </a:prstGeom>
            <a:noFill/>
          </p:spPr>
          <p:txBody>
            <a:bodyPr wrap="square" rtlCol="0">
              <a:spAutoFit/>
            </a:bodyPr>
            <a:lstStyle/>
            <a:p>
              <a:r>
                <a:rPr lang="en-US" dirty="0">
                  <a:solidFill>
                    <a:schemeClr val="bg1"/>
                  </a:solidFill>
                </a:rPr>
                <a:t>Gaps Away</a:t>
              </a:r>
            </a:p>
          </p:txBody>
        </p:sp>
        <p:sp>
          <p:nvSpPr>
            <p:cNvPr id="29" name="TextBox 28">
              <a:extLst>
                <a:ext uri="{FF2B5EF4-FFF2-40B4-BE49-F238E27FC236}">
                  <a16:creationId xmlns:a16="http://schemas.microsoft.com/office/drawing/2014/main" id="{C37BE52E-4971-C046-BE0A-6470F0B40FB5}"/>
                </a:ext>
              </a:extLst>
            </p:cNvPr>
            <p:cNvSpPr txBox="1"/>
            <p:nvPr/>
          </p:nvSpPr>
          <p:spPr>
            <a:xfrm>
              <a:off x="957406" y="5696528"/>
              <a:ext cx="3876096" cy="757494"/>
            </a:xfrm>
            <a:prstGeom prst="rect">
              <a:avLst/>
            </a:prstGeom>
            <a:noFill/>
          </p:spPr>
          <p:txBody>
            <a:bodyPr wrap="square" rtlCol="0">
              <a:spAutoFit/>
            </a:bodyPr>
            <a:lstStyle/>
            <a:p>
              <a:r>
                <a:rPr lang="en-US" dirty="0">
                  <a:solidFill>
                    <a:schemeClr val="bg1"/>
                  </a:solidFill>
                </a:rPr>
                <a:t>Play Direction: Left</a:t>
              </a:r>
            </a:p>
            <a:p>
              <a:r>
                <a:rPr lang="en-US" dirty="0">
                  <a:solidFill>
                    <a:schemeClr val="bg1"/>
                  </a:solidFill>
                </a:rPr>
                <a:t>Intended Gap: Offensive B gap (3 gap)</a:t>
              </a:r>
            </a:p>
          </p:txBody>
        </p:sp>
      </p:grpSp>
      <p:sp>
        <p:nvSpPr>
          <p:cNvPr id="30" name="TextBox 29">
            <a:extLst>
              <a:ext uri="{FF2B5EF4-FFF2-40B4-BE49-F238E27FC236}">
                <a16:creationId xmlns:a16="http://schemas.microsoft.com/office/drawing/2014/main" id="{B369FB95-8928-ED48-B019-001DA1600F6D}"/>
              </a:ext>
            </a:extLst>
          </p:cNvPr>
          <p:cNvSpPr txBox="1"/>
          <p:nvPr/>
        </p:nvSpPr>
        <p:spPr>
          <a:xfrm>
            <a:off x="883016" y="2311572"/>
            <a:ext cx="528166" cy="369332"/>
          </a:xfrm>
          <a:prstGeom prst="rect">
            <a:avLst/>
          </a:prstGeom>
          <a:noFill/>
        </p:spPr>
        <p:txBody>
          <a:bodyPr wrap="square" rtlCol="0">
            <a:spAutoFit/>
          </a:bodyPr>
          <a:lstStyle/>
          <a:p>
            <a:r>
              <a:rPr lang="en-US" dirty="0">
                <a:solidFill>
                  <a:schemeClr val="bg1"/>
                </a:solidFill>
              </a:rPr>
              <a:t>1</a:t>
            </a:r>
          </a:p>
        </p:txBody>
      </p:sp>
      <p:sp>
        <p:nvSpPr>
          <p:cNvPr id="31" name="TextBox 30">
            <a:extLst>
              <a:ext uri="{FF2B5EF4-FFF2-40B4-BE49-F238E27FC236}">
                <a16:creationId xmlns:a16="http://schemas.microsoft.com/office/drawing/2014/main" id="{AB324AF0-52A5-1D45-822E-1A2F6E64292C}"/>
              </a:ext>
            </a:extLst>
          </p:cNvPr>
          <p:cNvSpPr txBox="1"/>
          <p:nvPr/>
        </p:nvSpPr>
        <p:spPr>
          <a:xfrm>
            <a:off x="2249919" y="2312808"/>
            <a:ext cx="694720" cy="369332"/>
          </a:xfrm>
          <a:prstGeom prst="rect">
            <a:avLst/>
          </a:prstGeom>
          <a:noFill/>
        </p:spPr>
        <p:txBody>
          <a:bodyPr wrap="square" rtlCol="0">
            <a:spAutoFit/>
          </a:bodyPr>
          <a:lstStyle/>
          <a:p>
            <a:r>
              <a:rPr lang="en-US" dirty="0">
                <a:solidFill>
                  <a:schemeClr val="bg1"/>
                </a:solidFill>
              </a:rPr>
              <a:t>2</a:t>
            </a:r>
          </a:p>
        </p:txBody>
      </p:sp>
      <p:sp>
        <p:nvSpPr>
          <p:cNvPr id="32" name="TextBox 31">
            <a:extLst>
              <a:ext uri="{FF2B5EF4-FFF2-40B4-BE49-F238E27FC236}">
                <a16:creationId xmlns:a16="http://schemas.microsoft.com/office/drawing/2014/main" id="{EE7E5DA4-286F-EA4C-BF49-FA865DBBD699}"/>
              </a:ext>
            </a:extLst>
          </p:cNvPr>
          <p:cNvSpPr txBox="1"/>
          <p:nvPr/>
        </p:nvSpPr>
        <p:spPr>
          <a:xfrm>
            <a:off x="3611256" y="2328238"/>
            <a:ext cx="422373" cy="369332"/>
          </a:xfrm>
          <a:prstGeom prst="rect">
            <a:avLst/>
          </a:prstGeom>
          <a:noFill/>
        </p:spPr>
        <p:txBody>
          <a:bodyPr wrap="square" rtlCol="0">
            <a:spAutoFit/>
          </a:bodyPr>
          <a:lstStyle/>
          <a:p>
            <a:r>
              <a:rPr lang="en-US" dirty="0">
                <a:solidFill>
                  <a:schemeClr val="accent1"/>
                </a:solidFill>
              </a:rPr>
              <a:t>3</a:t>
            </a:r>
          </a:p>
        </p:txBody>
      </p:sp>
      <p:sp>
        <p:nvSpPr>
          <p:cNvPr id="33" name="TextBox 32">
            <a:extLst>
              <a:ext uri="{FF2B5EF4-FFF2-40B4-BE49-F238E27FC236}">
                <a16:creationId xmlns:a16="http://schemas.microsoft.com/office/drawing/2014/main" id="{E342654E-2C8B-3F4A-9A05-141988E71050}"/>
              </a:ext>
            </a:extLst>
          </p:cNvPr>
          <p:cNvSpPr txBox="1"/>
          <p:nvPr/>
        </p:nvSpPr>
        <p:spPr>
          <a:xfrm>
            <a:off x="5031538" y="2322778"/>
            <a:ext cx="422373" cy="369332"/>
          </a:xfrm>
          <a:prstGeom prst="rect">
            <a:avLst/>
          </a:prstGeom>
          <a:noFill/>
        </p:spPr>
        <p:txBody>
          <a:bodyPr wrap="square" rtlCol="0">
            <a:spAutoFit/>
          </a:bodyPr>
          <a:lstStyle/>
          <a:p>
            <a:r>
              <a:rPr lang="en-US" dirty="0">
                <a:solidFill>
                  <a:schemeClr val="bg1"/>
                </a:solidFill>
              </a:rPr>
              <a:t>4</a:t>
            </a:r>
          </a:p>
        </p:txBody>
      </p:sp>
      <p:sp>
        <p:nvSpPr>
          <p:cNvPr id="35" name="TextBox 34">
            <a:extLst>
              <a:ext uri="{FF2B5EF4-FFF2-40B4-BE49-F238E27FC236}">
                <a16:creationId xmlns:a16="http://schemas.microsoft.com/office/drawing/2014/main" id="{1F53906E-FCBD-1A40-9A5A-AE3B772B444D}"/>
              </a:ext>
            </a:extLst>
          </p:cNvPr>
          <p:cNvSpPr txBox="1"/>
          <p:nvPr/>
        </p:nvSpPr>
        <p:spPr>
          <a:xfrm>
            <a:off x="6430483" y="2337329"/>
            <a:ext cx="480556" cy="369332"/>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EB8611E5-893C-AF4E-8A66-D1D672AC1436}"/>
              </a:ext>
            </a:extLst>
          </p:cNvPr>
          <p:cNvSpPr txBox="1"/>
          <p:nvPr/>
        </p:nvSpPr>
        <p:spPr>
          <a:xfrm>
            <a:off x="7887612" y="2328969"/>
            <a:ext cx="1017091" cy="369332"/>
          </a:xfrm>
          <a:prstGeom prst="rect">
            <a:avLst/>
          </a:prstGeom>
          <a:noFill/>
        </p:spPr>
        <p:txBody>
          <a:bodyPr wrap="square" rtlCol="0">
            <a:spAutoFit/>
          </a:bodyPr>
          <a:lstStyle/>
          <a:p>
            <a:r>
              <a:rPr lang="en-US" dirty="0">
                <a:solidFill>
                  <a:srgbClr val="00B050"/>
                </a:solidFill>
              </a:rPr>
              <a:t>6</a:t>
            </a:r>
          </a:p>
        </p:txBody>
      </p:sp>
      <p:sp>
        <p:nvSpPr>
          <p:cNvPr id="37" name="TextBox 36">
            <a:extLst>
              <a:ext uri="{FF2B5EF4-FFF2-40B4-BE49-F238E27FC236}">
                <a16:creationId xmlns:a16="http://schemas.microsoft.com/office/drawing/2014/main" id="{6253D0C1-5B86-004E-80FC-457B0B284586}"/>
              </a:ext>
            </a:extLst>
          </p:cNvPr>
          <p:cNvSpPr txBox="1"/>
          <p:nvPr/>
        </p:nvSpPr>
        <p:spPr>
          <a:xfrm>
            <a:off x="9627042" y="2328238"/>
            <a:ext cx="516748" cy="369332"/>
          </a:xfrm>
          <a:prstGeom prst="rect">
            <a:avLst/>
          </a:prstGeom>
          <a:noFill/>
        </p:spPr>
        <p:txBody>
          <a:bodyPr wrap="square" rtlCol="0">
            <a:spAutoFit/>
          </a:bodyPr>
          <a:lstStyle/>
          <a:p>
            <a:r>
              <a:rPr lang="en-US" dirty="0">
                <a:solidFill>
                  <a:schemeClr val="bg1"/>
                </a:solidFill>
              </a:rPr>
              <a:t>7</a:t>
            </a:r>
          </a:p>
        </p:txBody>
      </p:sp>
      <p:sp>
        <p:nvSpPr>
          <p:cNvPr id="43" name="TextBox 42">
            <a:extLst>
              <a:ext uri="{FF2B5EF4-FFF2-40B4-BE49-F238E27FC236}">
                <a16:creationId xmlns:a16="http://schemas.microsoft.com/office/drawing/2014/main" id="{79C91BEC-76E7-4C4E-8AEF-673587895D24}"/>
              </a:ext>
            </a:extLst>
          </p:cNvPr>
          <p:cNvSpPr txBox="1"/>
          <p:nvPr/>
        </p:nvSpPr>
        <p:spPr>
          <a:xfrm>
            <a:off x="10984296" y="2318148"/>
            <a:ext cx="831540" cy="369332"/>
          </a:xfrm>
          <a:prstGeom prst="rect">
            <a:avLst/>
          </a:prstGeom>
          <a:noFill/>
        </p:spPr>
        <p:txBody>
          <a:bodyPr wrap="square" rtlCol="0">
            <a:spAutoFit/>
          </a:bodyPr>
          <a:lstStyle/>
          <a:p>
            <a:r>
              <a:rPr lang="en-US" dirty="0">
                <a:solidFill>
                  <a:schemeClr val="bg1"/>
                </a:solidFill>
              </a:rPr>
              <a:t>8</a:t>
            </a:r>
          </a:p>
        </p:txBody>
      </p:sp>
      <p:sp>
        <p:nvSpPr>
          <p:cNvPr id="5" name="TextBox 4">
            <a:extLst>
              <a:ext uri="{FF2B5EF4-FFF2-40B4-BE49-F238E27FC236}">
                <a16:creationId xmlns:a16="http://schemas.microsoft.com/office/drawing/2014/main" id="{5E040732-FD28-BD4B-AD15-70F4ABA84791}"/>
              </a:ext>
            </a:extLst>
          </p:cNvPr>
          <p:cNvSpPr txBox="1"/>
          <p:nvPr/>
        </p:nvSpPr>
        <p:spPr>
          <a:xfrm>
            <a:off x="8023483" y="5357884"/>
            <a:ext cx="3207118" cy="369332"/>
          </a:xfrm>
          <a:prstGeom prst="rect">
            <a:avLst/>
          </a:prstGeom>
          <a:noFill/>
        </p:spPr>
        <p:txBody>
          <a:bodyPr wrap="square" rtlCol="0">
            <a:spAutoFit/>
          </a:bodyPr>
          <a:lstStyle/>
          <a:p>
            <a:r>
              <a:rPr lang="en-US" dirty="0">
                <a:solidFill>
                  <a:srgbClr val="00B050"/>
                </a:solidFill>
              </a:rPr>
              <a:t>6</a:t>
            </a:r>
            <a:r>
              <a:rPr lang="en-US" dirty="0">
                <a:solidFill>
                  <a:schemeClr val="bg1"/>
                </a:solidFill>
              </a:rPr>
              <a:t> Gap – </a:t>
            </a:r>
            <a:r>
              <a:rPr lang="en-US" dirty="0">
                <a:solidFill>
                  <a:schemeClr val="accent1"/>
                </a:solidFill>
              </a:rPr>
              <a:t>3</a:t>
            </a:r>
            <a:r>
              <a:rPr lang="en-US" dirty="0">
                <a:solidFill>
                  <a:schemeClr val="bg1"/>
                </a:solidFill>
              </a:rPr>
              <a:t> Gap = 3 Gaps Away</a:t>
            </a:r>
          </a:p>
        </p:txBody>
      </p:sp>
      <p:pic>
        <p:nvPicPr>
          <p:cNvPr id="47" name="Picture 46">
            <a:extLst>
              <a:ext uri="{FF2B5EF4-FFF2-40B4-BE49-F238E27FC236}">
                <a16:creationId xmlns:a16="http://schemas.microsoft.com/office/drawing/2014/main" id="{9E0E3AC6-83A0-824E-B6A4-046F18ADD12B}"/>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2F50AA4-95F9-8440-9869-2971A7ECAE2A}"/>
              </a:ext>
            </a:extLst>
          </p:cNvPr>
          <p:cNvSpPr>
            <a:spLocks noGrp="1"/>
          </p:cNvSpPr>
          <p:nvPr>
            <p:ph type="sldNum" sz="quarter" idx="12"/>
          </p:nvPr>
        </p:nvSpPr>
        <p:spPr>
          <a:xfrm>
            <a:off x="8610600" y="6241938"/>
            <a:ext cx="2743200" cy="365125"/>
          </a:xfrm>
        </p:spPr>
        <p:txBody>
          <a:bodyPr/>
          <a:lstStyle/>
          <a:p>
            <a:fld id="{FF878F06-CA71-AF4C-A00A-8015B92E4610}" type="slidenum">
              <a:rPr lang="en-US" smtClean="0"/>
              <a:t>12</a:t>
            </a:fld>
            <a:endParaRPr lang="en-US" dirty="0"/>
          </a:p>
        </p:txBody>
      </p:sp>
    </p:spTree>
    <p:extLst>
      <p:ext uri="{BB962C8B-B14F-4D97-AF65-F5344CB8AC3E}">
        <p14:creationId xmlns:p14="http://schemas.microsoft.com/office/powerpoint/2010/main" val="265656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Econometric Methodology</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1957388"/>
            <a:ext cx="10515600" cy="4615466"/>
          </a:xfrm>
        </p:spPr>
        <p:txBody>
          <a:bodyPr>
            <a:normAutofit fontScale="92500" lnSpcReduction="10000"/>
          </a:bodyPr>
          <a:lstStyle/>
          <a:p>
            <a:r>
              <a:rPr lang="en-US" sz="2000" dirty="0">
                <a:solidFill>
                  <a:schemeClr val="bg1"/>
                </a:solidFill>
              </a:rPr>
              <a:t>“Agnostic” modeling</a:t>
            </a:r>
          </a:p>
          <a:p>
            <a:pPr lvl="1"/>
            <a:r>
              <a:rPr lang="en-US" sz="2000" dirty="0">
                <a:solidFill>
                  <a:schemeClr val="bg1"/>
                </a:solidFill>
              </a:rPr>
              <a:t>To calculate Marginal EPA without the use of individual performance/production statistics, we present 3 agnostic model sets that estimate the marginal value of a given player or alignment being on the field, irrespective of production statistics </a:t>
            </a:r>
          </a:p>
          <a:p>
            <a:pPr lvl="2"/>
            <a:r>
              <a:rPr lang="en-US" sz="1600" dirty="0">
                <a:solidFill>
                  <a:schemeClr val="bg1"/>
                </a:solidFill>
              </a:rPr>
              <a:t>In other words, the model projects the added benefit to EPA (above or below replacement) when a given player is on the field</a:t>
            </a:r>
            <a:endParaRPr lang="en-US" dirty="0">
              <a:solidFill>
                <a:schemeClr val="bg1"/>
              </a:solidFill>
            </a:endParaRPr>
          </a:p>
          <a:p>
            <a:r>
              <a:rPr lang="en-US" sz="2000" dirty="0">
                <a:solidFill>
                  <a:schemeClr val="bg1"/>
                </a:solidFill>
              </a:rPr>
              <a:t>Estimating Marginal EPA</a:t>
            </a:r>
          </a:p>
          <a:p>
            <a:pPr lvl="1"/>
            <a:r>
              <a:rPr lang="en-US" sz="2000" dirty="0">
                <a:solidFill>
                  <a:schemeClr val="bg1"/>
                </a:solidFill>
              </a:rPr>
              <a:t>We set LB or DL players with &lt;100 snaps as the baseline, assigning them as the omitted factor group in the regression output</a:t>
            </a:r>
          </a:p>
          <a:p>
            <a:pPr lvl="2"/>
            <a:r>
              <a:rPr lang="en-US" sz="1600" dirty="0">
                <a:solidFill>
                  <a:schemeClr val="bg1"/>
                </a:solidFill>
              </a:rPr>
              <a:t>Thus, coefficients for the player/position’s Marginal EPA will project EPA “above or below baseline/replacement” per play </a:t>
            </a:r>
          </a:p>
          <a:p>
            <a:pPr lvl="3"/>
            <a:r>
              <a:rPr lang="en-US" sz="1400" dirty="0">
                <a:solidFill>
                  <a:schemeClr val="bg1"/>
                </a:solidFill>
              </a:rPr>
              <a:t>When all such coefficients are aggregated, they will indicate the total magnitude and relative dispersion/variance for each position or alignment </a:t>
            </a:r>
          </a:p>
          <a:p>
            <a:pPr lvl="2"/>
            <a:r>
              <a:rPr lang="en-US" sz="1600" dirty="0">
                <a:solidFill>
                  <a:schemeClr val="bg1"/>
                </a:solidFill>
              </a:rPr>
              <a:t>NOTE: the goal of estimating marginal EPA is not to perform precise individual player valuation</a:t>
            </a:r>
          </a:p>
          <a:p>
            <a:pPr lvl="3"/>
            <a:r>
              <a:rPr lang="en-US" sz="1400" u="sng" dirty="0">
                <a:solidFill>
                  <a:schemeClr val="bg1"/>
                </a:solidFill>
              </a:rPr>
              <a:t>Rather, the data in aggregate will indicate the relative importance and dispersion of talent within each position/alignment, rather than determine the value of any one particular player</a:t>
            </a:r>
          </a:p>
          <a:p>
            <a:pPr lvl="4"/>
            <a:r>
              <a:rPr lang="en-US" sz="1400" dirty="0">
                <a:solidFill>
                  <a:schemeClr val="bg1"/>
                </a:solidFill>
              </a:rPr>
              <a:t>Assigning a base level composed of all types of defensive front players allows us to grade all positions on the same scale </a:t>
            </a:r>
          </a:p>
          <a:p>
            <a:pPr lvl="4"/>
            <a:r>
              <a:rPr lang="en-US" sz="1400" dirty="0">
                <a:solidFill>
                  <a:schemeClr val="bg1"/>
                </a:solidFill>
              </a:rPr>
              <a:t>Individual player estimates are unbiased, but noisy, hence they are not intended as an exact player evaluation</a:t>
            </a:r>
          </a:p>
          <a:p>
            <a:pPr lvl="4"/>
            <a:endParaRPr lang="en-US" sz="1400" dirty="0">
              <a:solidFill>
                <a:schemeClr val="bg1"/>
              </a:solidFill>
            </a:endParaRPr>
          </a:p>
        </p:txBody>
      </p:sp>
      <p:pic>
        <p:nvPicPr>
          <p:cNvPr id="7" name="Picture 6">
            <a:extLst>
              <a:ext uri="{FF2B5EF4-FFF2-40B4-BE49-F238E27FC236}">
                <a16:creationId xmlns:a16="http://schemas.microsoft.com/office/drawing/2014/main" id="{EB39AFE3-1FEE-7D40-A15D-05D2E1FBA5B6}"/>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4" name="Slide Number Placeholder 3">
            <a:extLst>
              <a:ext uri="{FF2B5EF4-FFF2-40B4-BE49-F238E27FC236}">
                <a16:creationId xmlns:a16="http://schemas.microsoft.com/office/drawing/2014/main" id="{6E0AA607-4A62-0644-9709-3BAEE506057C}"/>
              </a:ext>
            </a:extLst>
          </p:cNvPr>
          <p:cNvSpPr>
            <a:spLocks noGrp="1"/>
          </p:cNvSpPr>
          <p:nvPr>
            <p:ph type="sldNum" sz="quarter" idx="12"/>
          </p:nvPr>
        </p:nvSpPr>
        <p:spPr>
          <a:xfrm>
            <a:off x="8698283" y="6226175"/>
            <a:ext cx="2743200" cy="365125"/>
          </a:xfrm>
        </p:spPr>
        <p:txBody>
          <a:bodyPr/>
          <a:lstStyle/>
          <a:p>
            <a:fld id="{FF878F06-CA71-AF4C-A00A-8015B92E4610}" type="slidenum">
              <a:rPr lang="en-US" smtClean="0"/>
              <a:t>13</a:t>
            </a:fld>
            <a:endParaRPr lang="en-US" dirty="0"/>
          </a:p>
        </p:txBody>
      </p:sp>
    </p:spTree>
    <p:extLst>
      <p:ext uri="{BB962C8B-B14F-4D97-AF65-F5344CB8AC3E}">
        <p14:creationId xmlns:p14="http://schemas.microsoft.com/office/powerpoint/2010/main" val="41935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Structure of Models (continued)</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1E603BF-CABB-F549-8A91-BAD8ADA779D3}"/>
              </a:ext>
            </a:extLst>
          </p:cNvPr>
          <p:cNvSpPr/>
          <p:nvPr/>
        </p:nvSpPr>
        <p:spPr>
          <a:xfrm>
            <a:off x="1098497" y="2425065"/>
            <a:ext cx="9995006" cy="811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Naïve Model: situational and team controls, with player-specific individual effects, aggregating effects based on roster position (LB, DE, DT)</a:t>
            </a:r>
          </a:p>
        </p:txBody>
      </p:sp>
      <p:sp>
        <p:nvSpPr>
          <p:cNvPr id="4" name="Down Arrow 3">
            <a:extLst>
              <a:ext uri="{FF2B5EF4-FFF2-40B4-BE49-F238E27FC236}">
                <a16:creationId xmlns:a16="http://schemas.microsoft.com/office/drawing/2014/main" id="{5EB69FC7-2645-B744-B759-1590CC09B7C5}"/>
              </a:ext>
            </a:extLst>
          </p:cNvPr>
          <p:cNvSpPr/>
          <p:nvPr/>
        </p:nvSpPr>
        <p:spPr>
          <a:xfrm>
            <a:off x="5922431" y="3309533"/>
            <a:ext cx="320634" cy="4631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A5A77A-25E1-734F-B10D-37A07AC69296}"/>
              </a:ext>
            </a:extLst>
          </p:cNvPr>
          <p:cNvSpPr/>
          <p:nvPr/>
        </p:nvSpPr>
        <p:spPr>
          <a:xfrm>
            <a:off x="1112351" y="3966802"/>
            <a:ext cx="9995006" cy="718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Determine which alignments/roles are most important in each front over the season</a:t>
            </a:r>
          </a:p>
          <a:p>
            <a:pPr algn="ctr"/>
            <a:r>
              <a:rPr lang="en-US" dirty="0"/>
              <a:t>(Front-Specific, Alignment-Based Models, </a:t>
            </a:r>
            <a:r>
              <a:rPr lang="en-US" dirty="0" err="1"/>
              <a:t>subsetting</a:t>
            </a:r>
            <a:r>
              <a:rPr lang="en-US" dirty="0"/>
              <a:t> for even and odd front plays) </a:t>
            </a:r>
          </a:p>
        </p:txBody>
      </p:sp>
      <p:sp>
        <p:nvSpPr>
          <p:cNvPr id="9" name="Down Arrow 8">
            <a:extLst>
              <a:ext uri="{FF2B5EF4-FFF2-40B4-BE49-F238E27FC236}">
                <a16:creationId xmlns:a16="http://schemas.microsoft.com/office/drawing/2014/main" id="{DC6B6745-6E85-6E40-B98D-C58F67C14711}"/>
              </a:ext>
            </a:extLst>
          </p:cNvPr>
          <p:cNvSpPr/>
          <p:nvPr/>
        </p:nvSpPr>
        <p:spPr>
          <a:xfrm>
            <a:off x="5935683" y="4764751"/>
            <a:ext cx="320634" cy="463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64BA3A-CB7E-B048-BBB4-46ACB584A0B3}"/>
              </a:ext>
            </a:extLst>
          </p:cNvPr>
          <p:cNvSpPr/>
          <p:nvPr/>
        </p:nvSpPr>
        <p:spPr>
          <a:xfrm>
            <a:off x="1192000" y="5470516"/>
            <a:ext cx="9901503" cy="808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Determine who is most important on a given play type, using gap proximity and alignment</a:t>
            </a:r>
          </a:p>
          <a:p>
            <a:pPr algn="ctr"/>
            <a:r>
              <a:rPr lang="en-US" dirty="0"/>
              <a:t>(</a:t>
            </a:r>
            <a:r>
              <a:rPr lang="en-US" dirty="0" err="1"/>
              <a:t>subsetting</a:t>
            </a:r>
            <a:r>
              <a:rPr lang="en-US" dirty="0"/>
              <a:t> for run and pass plays)</a:t>
            </a:r>
          </a:p>
        </p:txBody>
      </p:sp>
      <p:pic>
        <p:nvPicPr>
          <p:cNvPr id="17" name="Picture 16">
            <a:extLst>
              <a:ext uri="{FF2B5EF4-FFF2-40B4-BE49-F238E27FC236}">
                <a16:creationId xmlns:a16="http://schemas.microsoft.com/office/drawing/2014/main" id="{79784F81-43E4-A848-AA85-BA4F96069B1D}"/>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5" name="Slide Number Placeholder 4">
            <a:extLst>
              <a:ext uri="{FF2B5EF4-FFF2-40B4-BE49-F238E27FC236}">
                <a16:creationId xmlns:a16="http://schemas.microsoft.com/office/drawing/2014/main" id="{B2EB8FB2-DF0C-6B47-B950-562242B3BF47}"/>
              </a:ext>
            </a:extLst>
          </p:cNvPr>
          <p:cNvSpPr>
            <a:spLocks noGrp="1"/>
          </p:cNvSpPr>
          <p:nvPr>
            <p:ph type="sldNum" sz="quarter" idx="12"/>
          </p:nvPr>
        </p:nvSpPr>
        <p:spPr>
          <a:xfrm>
            <a:off x="8610600" y="6223305"/>
            <a:ext cx="2743200" cy="365125"/>
          </a:xfrm>
        </p:spPr>
        <p:txBody>
          <a:bodyPr/>
          <a:lstStyle/>
          <a:p>
            <a:fld id="{FF878F06-CA71-AF4C-A00A-8015B92E4610}" type="slidenum">
              <a:rPr lang="en-US" smtClean="0"/>
              <a:t>14</a:t>
            </a:fld>
            <a:endParaRPr lang="en-US"/>
          </a:p>
        </p:txBody>
      </p:sp>
      <p:sp>
        <p:nvSpPr>
          <p:cNvPr id="6" name="TextBox 5">
            <a:extLst>
              <a:ext uri="{FF2B5EF4-FFF2-40B4-BE49-F238E27FC236}">
                <a16:creationId xmlns:a16="http://schemas.microsoft.com/office/drawing/2014/main" id="{3B66A4E1-BE20-6142-B234-6C9DFE53B2C4}"/>
              </a:ext>
            </a:extLst>
          </p:cNvPr>
          <p:cNvSpPr txBox="1"/>
          <p:nvPr/>
        </p:nvSpPr>
        <p:spPr>
          <a:xfrm>
            <a:off x="5617605" y="2137729"/>
            <a:ext cx="2889956" cy="369332"/>
          </a:xfrm>
          <a:prstGeom prst="rect">
            <a:avLst/>
          </a:prstGeom>
          <a:noFill/>
        </p:spPr>
        <p:txBody>
          <a:bodyPr wrap="square" rtlCol="0">
            <a:spAutoFit/>
          </a:bodyPr>
          <a:lstStyle/>
          <a:p>
            <a:r>
              <a:rPr lang="en-US" dirty="0">
                <a:solidFill>
                  <a:schemeClr val="bg1"/>
                </a:solidFill>
              </a:rPr>
              <a:t>Model 1</a:t>
            </a:r>
          </a:p>
        </p:txBody>
      </p:sp>
      <p:sp>
        <p:nvSpPr>
          <p:cNvPr id="16" name="TextBox 15">
            <a:extLst>
              <a:ext uri="{FF2B5EF4-FFF2-40B4-BE49-F238E27FC236}">
                <a16:creationId xmlns:a16="http://schemas.microsoft.com/office/drawing/2014/main" id="{395EE421-D1AC-D342-A868-B50CE2E9A592}"/>
              </a:ext>
            </a:extLst>
          </p:cNvPr>
          <p:cNvSpPr txBox="1"/>
          <p:nvPr/>
        </p:nvSpPr>
        <p:spPr>
          <a:xfrm>
            <a:off x="5307155" y="3707580"/>
            <a:ext cx="2889956" cy="369332"/>
          </a:xfrm>
          <a:prstGeom prst="rect">
            <a:avLst/>
          </a:prstGeom>
          <a:noFill/>
        </p:spPr>
        <p:txBody>
          <a:bodyPr wrap="square" rtlCol="0">
            <a:spAutoFit/>
          </a:bodyPr>
          <a:lstStyle/>
          <a:p>
            <a:r>
              <a:rPr lang="en-US" dirty="0">
                <a:solidFill>
                  <a:schemeClr val="bg1"/>
                </a:solidFill>
              </a:rPr>
              <a:t>Models 2a, 2b </a:t>
            </a:r>
          </a:p>
        </p:txBody>
      </p:sp>
      <p:sp>
        <p:nvSpPr>
          <p:cNvPr id="18" name="TextBox 17">
            <a:extLst>
              <a:ext uri="{FF2B5EF4-FFF2-40B4-BE49-F238E27FC236}">
                <a16:creationId xmlns:a16="http://schemas.microsoft.com/office/drawing/2014/main" id="{6030D670-9CC2-454D-B7D8-887B085A5BD4}"/>
              </a:ext>
            </a:extLst>
          </p:cNvPr>
          <p:cNvSpPr txBox="1"/>
          <p:nvPr/>
        </p:nvSpPr>
        <p:spPr>
          <a:xfrm>
            <a:off x="5307155" y="5204053"/>
            <a:ext cx="2889956" cy="369332"/>
          </a:xfrm>
          <a:prstGeom prst="rect">
            <a:avLst/>
          </a:prstGeom>
          <a:noFill/>
        </p:spPr>
        <p:txBody>
          <a:bodyPr wrap="square" rtlCol="0">
            <a:spAutoFit/>
          </a:bodyPr>
          <a:lstStyle/>
          <a:p>
            <a:r>
              <a:rPr lang="en-US" dirty="0">
                <a:solidFill>
                  <a:schemeClr val="bg1"/>
                </a:solidFill>
              </a:rPr>
              <a:t>Models 3a, 3b </a:t>
            </a:r>
          </a:p>
        </p:txBody>
      </p:sp>
    </p:spTree>
    <p:extLst>
      <p:ext uri="{BB962C8B-B14F-4D97-AF65-F5344CB8AC3E}">
        <p14:creationId xmlns:p14="http://schemas.microsoft.com/office/powerpoint/2010/main" val="294686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Econometric Process (Model Set 1)</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2"/>
            <a:ext cx="10706100" cy="3903647"/>
          </a:xfrm>
        </p:spPr>
        <p:txBody>
          <a:bodyPr>
            <a:normAutofit/>
          </a:bodyPr>
          <a:lstStyle/>
          <a:p>
            <a:pPr marL="0" indent="0" algn="ctr">
              <a:buNone/>
            </a:pPr>
            <a:r>
              <a:rPr lang="en-US" dirty="0">
                <a:solidFill>
                  <a:schemeClr val="bg1"/>
                </a:solidFill>
              </a:rPr>
              <a:t>Model 1 (Naïve model that only accounts for situation and individual/roster position effects)</a:t>
            </a:r>
          </a:p>
          <a:p>
            <a:pPr marL="0" indent="0" algn="ctr">
              <a:buNone/>
            </a:pPr>
            <a:r>
              <a:rPr lang="en-US" dirty="0">
                <a:solidFill>
                  <a:schemeClr val="bg1"/>
                </a:solidFill>
              </a:rPr>
              <a:t>EPA= </a:t>
            </a:r>
            <a:r>
              <a:rPr lang="el-GR" dirty="0">
                <a:solidFill>
                  <a:schemeClr val="bg1"/>
                </a:solidFill>
              </a:rPr>
              <a:t>β</a:t>
            </a:r>
            <a:r>
              <a:rPr lang="en-US" baseline="-25000" dirty="0">
                <a:solidFill>
                  <a:schemeClr val="bg1"/>
                </a:solidFill>
              </a:rPr>
              <a:t>0 </a:t>
            </a:r>
            <a:r>
              <a:rPr lang="en-US" dirty="0">
                <a:solidFill>
                  <a:schemeClr val="bg1"/>
                </a:solidFill>
              </a:rPr>
              <a:t>+ </a:t>
            </a:r>
            <a:r>
              <a:rPr lang="el-GR" dirty="0" err="1">
                <a:solidFill>
                  <a:schemeClr val="bg1"/>
                </a:solidFill>
              </a:rPr>
              <a:t>Σβ</a:t>
            </a:r>
            <a:r>
              <a:rPr lang="en-US" baseline="-25000" dirty="0" err="1">
                <a:solidFill>
                  <a:schemeClr val="bg1"/>
                </a:solidFill>
              </a:rPr>
              <a:t>i</a:t>
            </a:r>
            <a:r>
              <a:rPr lang="en-US" baseline="-25000" dirty="0">
                <a:solidFill>
                  <a:schemeClr val="bg1"/>
                </a:solidFill>
              </a:rPr>
              <a:t> </a:t>
            </a:r>
            <a:r>
              <a:rPr lang="en-US" dirty="0">
                <a:solidFill>
                  <a:schemeClr val="bg1"/>
                </a:solidFill>
              </a:rPr>
              <a:t>Player + </a:t>
            </a:r>
            <a:r>
              <a:rPr lang="el-GR" dirty="0">
                <a:solidFill>
                  <a:schemeClr val="bg1"/>
                </a:solidFill>
              </a:rPr>
              <a:t>β</a:t>
            </a:r>
            <a:r>
              <a:rPr lang="en-US" baseline="-25000" dirty="0">
                <a:solidFill>
                  <a:schemeClr val="bg1"/>
                </a:solidFill>
              </a:rPr>
              <a:t> </a:t>
            </a:r>
            <a:r>
              <a:rPr lang="en-US" dirty="0">
                <a:solidFill>
                  <a:schemeClr val="bg1"/>
                </a:solidFill>
              </a:rPr>
              <a:t>situational controls + </a:t>
            </a:r>
            <a:r>
              <a:rPr lang="el-GR" dirty="0">
                <a:solidFill>
                  <a:schemeClr val="bg1"/>
                </a:solidFill>
              </a:rPr>
              <a:t>β</a:t>
            </a:r>
            <a:r>
              <a:rPr lang="en-US" dirty="0">
                <a:solidFill>
                  <a:schemeClr val="bg1"/>
                </a:solidFill>
              </a:rPr>
              <a:t> team effects controls + </a:t>
            </a:r>
            <a:r>
              <a:rPr lang="el-GR" dirty="0">
                <a:solidFill>
                  <a:schemeClr val="bg1"/>
                </a:solidFill>
              </a:rPr>
              <a:t>ε</a:t>
            </a:r>
            <a:endParaRPr lang="en-US" dirty="0">
              <a:solidFill>
                <a:schemeClr val="bg1"/>
              </a:solidFill>
            </a:endParaRPr>
          </a:p>
          <a:p>
            <a:pPr marL="342900" indent="-342900" algn="ctr">
              <a:buAutoNum type="arabicPeriod"/>
            </a:pPr>
            <a:r>
              <a:rPr lang="en-US" dirty="0">
                <a:solidFill>
                  <a:schemeClr val="bg1"/>
                </a:solidFill>
              </a:rPr>
              <a:t>Estimate Marginal EPA coefficient for each qualifying player in the league (OLS Regression)</a:t>
            </a:r>
          </a:p>
          <a:p>
            <a:pPr marL="342900" indent="-342900" algn="ctr">
              <a:buAutoNum type="arabicPeriod"/>
            </a:pPr>
            <a:r>
              <a:rPr lang="en-US" dirty="0">
                <a:solidFill>
                  <a:schemeClr val="bg1"/>
                </a:solidFill>
              </a:rPr>
              <a:t>Extract and aggregate coefficients by roster position, deriving mean and relative dispersion for each position</a:t>
            </a:r>
          </a:p>
          <a:p>
            <a:pPr marL="0" indent="0" algn="ctr">
              <a:buNone/>
            </a:pPr>
            <a:r>
              <a:rPr lang="en-US" sz="2000" dirty="0">
                <a:solidFill>
                  <a:schemeClr val="bg1"/>
                </a:solidFill>
              </a:rPr>
              <a:t>Note: in this model we aggregate coefficients based upon roster position. In the following models we estimate coefficients based upon technique then group based upon technique and front type) </a:t>
            </a:r>
          </a:p>
          <a:p>
            <a:pPr marL="0" indent="0" algn="ctr">
              <a:buNone/>
            </a:pPr>
            <a:endParaRPr lang="en-US" sz="24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CD93B789-C7A8-6846-BE3D-D4AF8107D6B3}"/>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15</a:t>
            </a:fld>
            <a:endParaRPr lang="en-US" dirty="0"/>
          </a:p>
        </p:txBody>
      </p:sp>
    </p:spTree>
    <p:extLst>
      <p:ext uri="{BB962C8B-B14F-4D97-AF65-F5344CB8AC3E}">
        <p14:creationId xmlns:p14="http://schemas.microsoft.com/office/powerpoint/2010/main" val="3476980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Econometric Process (Model Set 2)</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2"/>
            <a:ext cx="10515600" cy="4268781"/>
          </a:xfrm>
        </p:spPr>
        <p:txBody>
          <a:bodyPr>
            <a:normAutofit fontScale="92500" lnSpcReduction="10000"/>
          </a:bodyPr>
          <a:lstStyle/>
          <a:p>
            <a:pPr marL="0" indent="0" algn="ctr">
              <a:buNone/>
            </a:pPr>
            <a:r>
              <a:rPr lang="en-US" sz="2000" dirty="0">
                <a:solidFill>
                  <a:schemeClr val="bg1"/>
                </a:solidFill>
              </a:rPr>
              <a:t>Model 2 (Front-based model that accounts for situation and individual/alignment effects)</a:t>
            </a:r>
          </a:p>
          <a:p>
            <a:pPr marL="0" indent="0" algn="ctr">
              <a:buNone/>
            </a:pPr>
            <a:r>
              <a:rPr lang="en-US" sz="2000" dirty="0">
                <a:solidFill>
                  <a:schemeClr val="bg1"/>
                </a:solidFill>
              </a:rPr>
              <a:t>EPA</a:t>
            </a:r>
            <a:r>
              <a:rPr lang="en-US" sz="2000" baseline="-25000" dirty="0">
                <a:solidFill>
                  <a:schemeClr val="bg1"/>
                </a:solidFill>
              </a:rPr>
              <a:t>  </a:t>
            </a:r>
            <a:r>
              <a:rPr lang="en-US" sz="2000" dirty="0">
                <a:solidFill>
                  <a:schemeClr val="bg1"/>
                </a:solidFill>
              </a:rPr>
              <a:t>= </a:t>
            </a:r>
            <a:r>
              <a:rPr lang="el-GR" sz="2000" dirty="0">
                <a:solidFill>
                  <a:schemeClr val="bg1"/>
                </a:solidFill>
              </a:rPr>
              <a:t>β</a:t>
            </a:r>
            <a:r>
              <a:rPr lang="en-US" sz="2000" baseline="-25000" dirty="0">
                <a:solidFill>
                  <a:schemeClr val="bg1"/>
                </a:solidFill>
              </a:rPr>
              <a:t>0 </a:t>
            </a:r>
            <a:r>
              <a:rPr lang="en-US" sz="2000" dirty="0">
                <a:solidFill>
                  <a:schemeClr val="bg1"/>
                </a:solidFill>
              </a:rPr>
              <a:t>+ </a:t>
            </a:r>
            <a:r>
              <a:rPr lang="el-GR" sz="2000" dirty="0" err="1">
                <a:solidFill>
                  <a:schemeClr val="bg1"/>
                </a:solidFill>
              </a:rPr>
              <a:t>Σβ</a:t>
            </a:r>
            <a:r>
              <a:rPr lang="en-US" sz="2000" baseline="-25000" dirty="0" err="1">
                <a:solidFill>
                  <a:schemeClr val="bg1"/>
                </a:solidFill>
              </a:rPr>
              <a:t>i</a:t>
            </a:r>
            <a:r>
              <a:rPr lang="en-US" sz="2000" baseline="-25000" dirty="0">
                <a:solidFill>
                  <a:schemeClr val="bg1"/>
                </a:solidFill>
              </a:rPr>
              <a:t> </a:t>
            </a:r>
            <a:r>
              <a:rPr lang="en-US" sz="2000" dirty="0">
                <a:solidFill>
                  <a:schemeClr val="bg1"/>
                </a:solidFill>
              </a:rPr>
              <a:t>Player Technique + </a:t>
            </a:r>
            <a:r>
              <a:rPr lang="el-GR" sz="2000" dirty="0">
                <a:solidFill>
                  <a:schemeClr val="bg1"/>
                </a:solidFill>
              </a:rPr>
              <a:t>β </a:t>
            </a:r>
            <a:r>
              <a:rPr lang="en-US" sz="2000" dirty="0">
                <a:solidFill>
                  <a:schemeClr val="bg1"/>
                </a:solidFill>
              </a:rPr>
              <a:t>situational controls + </a:t>
            </a:r>
            <a:r>
              <a:rPr lang="el-GR" sz="2000" dirty="0">
                <a:solidFill>
                  <a:schemeClr val="bg1"/>
                </a:solidFill>
              </a:rPr>
              <a:t>β </a:t>
            </a:r>
            <a:r>
              <a:rPr lang="en-US" sz="2000" dirty="0">
                <a:solidFill>
                  <a:schemeClr val="bg1"/>
                </a:solidFill>
              </a:rPr>
              <a:t>Player Controls + </a:t>
            </a:r>
            <a:r>
              <a:rPr lang="el-GR" sz="2000" dirty="0">
                <a:solidFill>
                  <a:schemeClr val="bg1"/>
                </a:solidFill>
              </a:rPr>
              <a:t>β</a:t>
            </a:r>
            <a:r>
              <a:rPr lang="en-US" sz="2000" dirty="0">
                <a:solidFill>
                  <a:schemeClr val="bg1"/>
                </a:solidFill>
              </a:rPr>
              <a:t> team effects controls + </a:t>
            </a:r>
            <a:r>
              <a:rPr lang="el-GR" sz="2000" dirty="0">
                <a:solidFill>
                  <a:schemeClr val="bg1"/>
                </a:solidFill>
              </a:rPr>
              <a:t>ε</a:t>
            </a:r>
            <a:endParaRPr lang="en-US" sz="2000" dirty="0">
              <a:solidFill>
                <a:schemeClr val="bg1"/>
              </a:solidFill>
            </a:endParaRPr>
          </a:p>
          <a:p>
            <a:pPr marL="457200" indent="-457200" algn="ctr">
              <a:buAutoNum type="arabicPeriod"/>
            </a:pPr>
            <a:r>
              <a:rPr lang="en-US" sz="2000" dirty="0">
                <a:solidFill>
                  <a:schemeClr val="bg1"/>
                </a:solidFill>
              </a:rPr>
              <a:t>Subset for even and odd fronts </a:t>
            </a:r>
          </a:p>
          <a:p>
            <a:pPr marL="457200" indent="-457200" algn="ctr">
              <a:buAutoNum type="arabicPeriod"/>
            </a:pPr>
            <a:r>
              <a:rPr lang="en-US" sz="2000" dirty="0">
                <a:solidFill>
                  <a:schemeClr val="bg1"/>
                </a:solidFill>
              </a:rPr>
              <a:t>Concatenate Player and Technique, eliminating techniques that a given player played less than 16 snaps at over the course of the data set (to limit noise caused by small sample sizes)</a:t>
            </a:r>
          </a:p>
          <a:p>
            <a:pPr marL="457200" indent="-457200" algn="ctr">
              <a:buAutoNum type="arabicPeriod"/>
            </a:pPr>
            <a:r>
              <a:rPr lang="en-US" sz="2000" dirty="0">
                <a:solidFill>
                  <a:schemeClr val="bg1"/>
                </a:solidFill>
              </a:rPr>
              <a:t>Calculate coefficients by Player Technique, thus estimating the coefficients for each player in each alignment </a:t>
            </a:r>
          </a:p>
          <a:p>
            <a:pPr marL="457200" indent="-457200" algn="ctr">
              <a:buAutoNum type="arabicPeriod"/>
            </a:pPr>
            <a:r>
              <a:rPr lang="en-US" sz="2000" dirty="0">
                <a:solidFill>
                  <a:schemeClr val="bg1"/>
                </a:solidFill>
              </a:rPr>
              <a:t>Group technique coefficients into positions, determining position based on front (see slides 51-52 for more thorough grouping explanation)</a:t>
            </a:r>
          </a:p>
          <a:p>
            <a:pPr marL="457200" indent="-457200" algn="ctr">
              <a:buAutoNum type="arabicPeriod"/>
            </a:pPr>
            <a:r>
              <a:rPr lang="en-US" sz="2000" dirty="0">
                <a:solidFill>
                  <a:schemeClr val="bg1"/>
                </a:solidFill>
              </a:rPr>
              <a:t>Extract and aggregate coefficients for grouped positions, generating mean and SD</a:t>
            </a:r>
          </a:p>
          <a:p>
            <a:pPr marL="0" indent="0">
              <a:buNone/>
            </a:pPr>
            <a:r>
              <a:rPr lang="en-US" sz="2000" dirty="0">
                <a:solidFill>
                  <a:schemeClr val="bg1"/>
                </a:solidFill>
              </a:rPr>
              <a:t>-Note: We also do not estimate a coefficient at any alignment at which a particular player takes less than 16 snaps (considering players with few snaps at an alignment may perform worse at such alignments due to a lack of experience or practice). Additionally, since this model examines pass and run plays simultaneously, we also included a pass indicator. </a:t>
            </a:r>
          </a:p>
          <a:p>
            <a:pPr marL="0" indent="0" algn="ctr">
              <a:buNone/>
            </a:pPr>
            <a:endParaRPr lang="en-US" sz="2000" dirty="0">
              <a:solidFill>
                <a:schemeClr val="bg1"/>
              </a:solidFill>
            </a:endParaRPr>
          </a:p>
          <a:p>
            <a:pPr marL="0" indent="0" algn="ctr">
              <a:buNone/>
            </a:pPr>
            <a:endParaRPr lang="en-US" sz="20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CD93B789-C7A8-6846-BE3D-D4AF8107D6B3}"/>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16</a:t>
            </a:fld>
            <a:endParaRPr lang="en-US" dirty="0"/>
          </a:p>
        </p:txBody>
      </p:sp>
    </p:spTree>
    <p:extLst>
      <p:ext uri="{BB962C8B-B14F-4D97-AF65-F5344CB8AC3E}">
        <p14:creationId xmlns:p14="http://schemas.microsoft.com/office/powerpoint/2010/main" val="2408623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Econometric Process (Model Set 3)</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3"/>
            <a:ext cx="10515600" cy="3659988"/>
          </a:xfrm>
        </p:spPr>
        <p:txBody>
          <a:bodyPr>
            <a:normAutofit/>
          </a:bodyPr>
          <a:lstStyle/>
          <a:p>
            <a:pPr marL="0" indent="0" algn="ctr">
              <a:buNone/>
            </a:pPr>
            <a:r>
              <a:rPr lang="en-US" sz="2000" dirty="0">
                <a:solidFill>
                  <a:schemeClr val="bg1"/>
                </a:solidFill>
              </a:rPr>
              <a:t>Model 3 (Run and pass-specific models that account for situation and individual/roster position effects, as well as proximity to the intended gap on run plays)</a:t>
            </a:r>
          </a:p>
          <a:p>
            <a:pPr marL="0" indent="0" algn="ctr">
              <a:buNone/>
            </a:pPr>
            <a:r>
              <a:rPr lang="en-US" sz="2000" dirty="0">
                <a:solidFill>
                  <a:schemeClr val="bg1"/>
                </a:solidFill>
              </a:rPr>
              <a:t>EPA</a:t>
            </a:r>
            <a:r>
              <a:rPr lang="en-US" sz="2000" baseline="-25000" dirty="0">
                <a:solidFill>
                  <a:schemeClr val="bg1"/>
                </a:solidFill>
              </a:rPr>
              <a:t>  </a:t>
            </a:r>
            <a:r>
              <a:rPr lang="en-US" sz="2000" dirty="0">
                <a:solidFill>
                  <a:schemeClr val="bg1"/>
                </a:solidFill>
              </a:rPr>
              <a:t>= </a:t>
            </a:r>
            <a:r>
              <a:rPr lang="el-GR" sz="2000" dirty="0">
                <a:solidFill>
                  <a:schemeClr val="bg1"/>
                </a:solidFill>
              </a:rPr>
              <a:t>β</a:t>
            </a:r>
            <a:r>
              <a:rPr lang="en-US" sz="2000" baseline="-25000" dirty="0">
                <a:solidFill>
                  <a:schemeClr val="bg1"/>
                </a:solidFill>
              </a:rPr>
              <a:t>0  </a:t>
            </a:r>
            <a:r>
              <a:rPr lang="en-US" sz="2000" dirty="0">
                <a:solidFill>
                  <a:schemeClr val="bg1"/>
                </a:solidFill>
              </a:rPr>
              <a:t>+ </a:t>
            </a:r>
            <a:r>
              <a:rPr lang="el-GR" sz="2000" dirty="0" err="1">
                <a:solidFill>
                  <a:schemeClr val="bg1"/>
                </a:solidFill>
              </a:rPr>
              <a:t>Σβ</a:t>
            </a:r>
            <a:r>
              <a:rPr lang="en-US" sz="2000" baseline="-25000" dirty="0" err="1">
                <a:solidFill>
                  <a:schemeClr val="bg1"/>
                </a:solidFill>
              </a:rPr>
              <a:t>i</a:t>
            </a:r>
            <a:r>
              <a:rPr lang="en-US" sz="2000" baseline="-25000" dirty="0">
                <a:solidFill>
                  <a:schemeClr val="bg1"/>
                </a:solidFill>
              </a:rPr>
              <a:t> </a:t>
            </a:r>
            <a:r>
              <a:rPr lang="en-US" sz="2000" dirty="0">
                <a:solidFill>
                  <a:schemeClr val="bg1"/>
                </a:solidFill>
              </a:rPr>
              <a:t>Player + </a:t>
            </a:r>
            <a:r>
              <a:rPr lang="el-GR" sz="2000" dirty="0">
                <a:solidFill>
                  <a:schemeClr val="bg1"/>
                </a:solidFill>
              </a:rPr>
              <a:t>β</a:t>
            </a:r>
            <a:r>
              <a:rPr lang="en-US" sz="2000" dirty="0">
                <a:solidFill>
                  <a:schemeClr val="bg1"/>
                </a:solidFill>
              </a:rPr>
              <a:t> situational controls + </a:t>
            </a:r>
            <a:r>
              <a:rPr lang="el-GR" sz="2000" dirty="0">
                <a:solidFill>
                  <a:schemeClr val="bg1"/>
                </a:solidFill>
              </a:rPr>
              <a:t>β</a:t>
            </a:r>
            <a:r>
              <a:rPr lang="en-US" sz="2000" dirty="0">
                <a:solidFill>
                  <a:schemeClr val="bg1"/>
                </a:solidFill>
              </a:rPr>
              <a:t> Player Controls + </a:t>
            </a:r>
            <a:r>
              <a:rPr lang="el-GR" sz="2000" dirty="0">
                <a:solidFill>
                  <a:schemeClr val="bg1"/>
                </a:solidFill>
              </a:rPr>
              <a:t>β</a:t>
            </a:r>
            <a:r>
              <a:rPr lang="en-US" sz="2000" dirty="0">
                <a:solidFill>
                  <a:schemeClr val="bg1"/>
                </a:solidFill>
              </a:rPr>
              <a:t> Player * </a:t>
            </a:r>
            <a:r>
              <a:rPr lang="en-US" sz="2000" dirty="0" err="1">
                <a:solidFill>
                  <a:schemeClr val="bg1"/>
                </a:solidFill>
              </a:rPr>
              <a:t>gapsaway</a:t>
            </a:r>
            <a:r>
              <a:rPr lang="en-US" sz="2000" dirty="0">
                <a:solidFill>
                  <a:schemeClr val="bg1"/>
                </a:solidFill>
              </a:rPr>
              <a:t> </a:t>
            </a:r>
            <a:r>
              <a:rPr lang="en-US" sz="1600" dirty="0">
                <a:solidFill>
                  <a:schemeClr val="bg1"/>
                </a:solidFill>
              </a:rPr>
              <a:t> </a:t>
            </a:r>
            <a:r>
              <a:rPr lang="en-US" sz="2000" dirty="0">
                <a:solidFill>
                  <a:schemeClr val="bg1"/>
                </a:solidFill>
              </a:rPr>
              <a:t>+ </a:t>
            </a:r>
            <a:r>
              <a:rPr lang="el-GR" sz="2000" dirty="0">
                <a:solidFill>
                  <a:schemeClr val="bg1"/>
                </a:solidFill>
              </a:rPr>
              <a:t>β</a:t>
            </a:r>
            <a:r>
              <a:rPr lang="en-US" sz="2000" dirty="0">
                <a:solidFill>
                  <a:schemeClr val="bg1"/>
                </a:solidFill>
              </a:rPr>
              <a:t> front controls + </a:t>
            </a:r>
            <a:r>
              <a:rPr lang="el-GR" sz="2000" dirty="0">
                <a:solidFill>
                  <a:schemeClr val="bg1"/>
                </a:solidFill>
              </a:rPr>
              <a:t>β </a:t>
            </a:r>
            <a:r>
              <a:rPr lang="en-US" sz="2000" dirty="0">
                <a:solidFill>
                  <a:schemeClr val="bg1"/>
                </a:solidFill>
              </a:rPr>
              <a:t>team effects controls + </a:t>
            </a:r>
            <a:r>
              <a:rPr lang="el-GR" sz="2000" dirty="0">
                <a:solidFill>
                  <a:schemeClr val="bg1"/>
                </a:solidFill>
              </a:rPr>
              <a:t>ε</a:t>
            </a:r>
            <a:r>
              <a:rPr lang="en-US" sz="2000" dirty="0">
                <a:solidFill>
                  <a:schemeClr val="bg1"/>
                </a:solidFill>
              </a:rPr>
              <a:t> </a:t>
            </a:r>
          </a:p>
          <a:p>
            <a:pPr marL="457200" indent="-457200" algn="ctr">
              <a:buAutoNum type="arabicPeriod"/>
            </a:pPr>
            <a:r>
              <a:rPr lang="en-US" sz="2000" dirty="0">
                <a:solidFill>
                  <a:schemeClr val="bg1"/>
                </a:solidFill>
              </a:rPr>
              <a:t>Subset for run and pass plays</a:t>
            </a:r>
          </a:p>
          <a:p>
            <a:pPr marL="457200" indent="-457200" algn="ctr">
              <a:buAutoNum type="arabicPeriod"/>
            </a:pPr>
            <a:r>
              <a:rPr lang="en-US" sz="2000" dirty="0">
                <a:solidFill>
                  <a:schemeClr val="bg1"/>
                </a:solidFill>
              </a:rPr>
              <a:t>Estimate coefficients for individuals as well as for each player’s gaps away (include in run model only)</a:t>
            </a:r>
          </a:p>
          <a:p>
            <a:pPr marL="457200" indent="-457200" algn="ctr">
              <a:buAutoNum type="arabicPeriod"/>
            </a:pPr>
            <a:r>
              <a:rPr lang="en-US" sz="2000" dirty="0">
                <a:solidFill>
                  <a:schemeClr val="bg1"/>
                </a:solidFill>
              </a:rPr>
              <a:t>Aggregate coefficients by position for pass model (aggregate techniques into positions in pass model)</a:t>
            </a:r>
          </a:p>
          <a:p>
            <a:pPr marL="0" indent="0" algn="ctr">
              <a:buNone/>
            </a:pPr>
            <a:endParaRPr lang="en-US" sz="20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CD93B789-C7A8-6846-BE3D-D4AF8107D6B3}"/>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17</a:t>
            </a:fld>
            <a:endParaRPr lang="en-US" dirty="0"/>
          </a:p>
        </p:txBody>
      </p:sp>
    </p:spTree>
    <p:extLst>
      <p:ext uri="{BB962C8B-B14F-4D97-AF65-F5344CB8AC3E}">
        <p14:creationId xmlns:p14="http://schemas.microsoft.com/office/powerpoint/2010/main" val="197725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Additional Data Cleaning Notes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2"/>
            <a:ext cx="10515600" cy="3825699"/>
          </a:xfrm>
        </p:spPr>
        <p:txBody>
          <a:bodyPr>
            <a:normAutofit fontScale="92500" lnSpcReduction="20000"/>
          </a:bodyPr>
          <a:lstStyle/>
          <a:p>
            <a:pPr>
              <a:buFontTx/>
              <a:buChar char="-"/>
            </a:pPr>
            <a:r>
              <a:rPr lang="en-US" sz="2400" dirty="0">
                <a:solidFill>
                  <a:schemeClr val="bg1"/>
                </a:solidFill>
              </a:rPr>
              <a:t>Factoring out players with more than 550 snaps</a:t>
            </a:r>
          </a:p>
          <a:p>
            <a:pPr lvl="1">
              <a:buFontTx/>
              <a:buChar char="-"/>
            </a:pPr>
            <a:r>
              <a:rPr lang="en-US" sz="1800" dirty="0">
                <a:solidFill>
                  <a:schemeClr val="bg1"/>
                </a:solidFill>
              </a:rPr>
              <a:t>It would be impossible to separate a player’s contribution to play EPA from the team’s EPA if he played every snap</a:t>
            </a:r>
          </a:p>
          <a:p>
            <a:pPr lvl="1">
              <a:buFontTx/>
              <a:buChar char="-"/>
            </a:pPr>
            <a:r>
              <a:rPr lang="en-US" sz="1800" dirty="0">
                <a:solidFill>
                  <a:schemeClr val="bg1"/>
                </a:solidFill>
              </a:rPr>
              <a:t>We assumed that players included in the final data set should have played less than roughly 85% of their team’s snaps</a:t>
            </a:r>
          </a:p>
          <a:p>
            <a:pPr>
              <a:buFontTx/>
              <a:buChar char="-"/>
            </a:pPr>
            <a:r>
              <a:rPr lang="en-US" sz="2400" dirty="0">
                <a:solidFill>
                  <a:schemeClr val="bg1"/>
                </a:solidFill>
              </a:rPr>
              <a:t>Eliminating “Off Ball” alignments</a:t>
            </a:r>
          </a:p>
          <a:p>
            <a:pPr lvl="1">
              <a:buFontTx/>
              <a:buChar char="-"/>
            </a:pPr>
            <a:r>
              <a:rPr lang="en-US" sz="1800" dirty="0">
                <a:solidFill>
                  <a:schemeClr val="bg1"/>
                </a:solidFill>
              </a:rPr>
              <a:t>Since we cannot determine technique/alignment for these players it is impossible to group them into accurately positions</a:t>
            </a:r>
          </a:p>
          <a:p>
            <a:pPr lvl="2">
              <a:buFontTx/>
              <a:buChar char="-"/>
            </a:pPr>
            <a:r>
              <a:rPr lang="en-US" sz="1400" dirty="0">
                <a:solidFill>
                  <a:schemeClr val="bg1"/>
                </a:solidFill>
              </a:rPr>
              <a:t>“Off Ball” was extremely rare for players  who are listed on rosters as defensive linemen</a:t>
            </a:r>
          </a:p>
          <a:p>
            <a:pPr lvl="2">
              <a:buFontTx/>
              <a:buChar char="-"/>
            </a:pPr>
            <a:r>
              <a:rPr lang="en-US" sz="1400" dirty="0">
                <a:solidFill>
                  <a:schemeClr val="bg1"/>
                </a:solidFill>
              </a:rPr>
              <a:t>We do not consider inside linebackers in our analysis, only outside linebackers at certain alignments</a:t>
            </a:r>
          </a:p>
          <a:p>
            <a:pPr>
              <a:buFontTx/>
              <a:buChar char="-"/>
            </a:pPr>
            <a:r>
              <a:rPr lang="en-US" sz="2400" dirty="0">
                <a:solidFill>
                  <a:schemeClr val="bg1"/>
                </a:solidFill>
              </a:rPr>
              <a:t>Eliminating spikes and kneels </a:t>
            </a:r>
          </a:p>
          <a:p>
            <a:pPr>
              <a:buFontTx/>
              <a:buChar char="-"/>
            </a:pPr>
            <a:r>
              <a:rPr lang="en-US" sz="2400" dirty="0">
                <a:solidFill>
                  <a:schemeClr val="bg1"/>
                </a:solidFill>
              </a:rPr>
              <a:t>Important note: EPA is coded from the offense’s perspective. </a:t>
            </a:r>
          </a:p>
          <a:p>
            <a:pPr lvl="1">
              <a:buFontTx/>
              <a:buChar char="-"/>
            </a:pPr>
            <a:r>
              <a:rPr lang="en-US" sz="2000" dirty="0">
                <a:solidFill>
                  <a:schemeClr val="bg1"/>
                </a:solidFill>
              </a:rPr>
              <a:t>Higher (positive) EPAs indicate better offensive performance on a given play, lower (negative) EPAs indicate better defensive performance </a:t>
            </a: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CD93B789-C7A8-6846-BE3D-D4AF8107D6B3}"/>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18</a:t>
            </a:fld>
            <a:endParaRPr lang="en-US" dirty="0"/>
          </a:p>
        </p:txBody>
      </p:sp>
    </p:spTree>
    <p:extLst>
      <p:ext uri="{BB962C8B-B14F-4D97-AF65-F5344CB8AC3E}">
        <p14:creationId xmlns:p14="http://schemas.microsoft.com/office/powerpoint/2010/main" val="193935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BF7D3-B592-6343-9D93-7BEC8FC77E0B}"/>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Additional Controls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79D5B3-1FC9-304C-BA97-DC2C079F3134}"/>
              </a:ext>
            </a:extLst>
          </p:cNvPr>
          <p:cNvSpPr>
            <a:spLocks noGrp="1"/>
          </p:cNvSpPr>
          <p:nvPr>
            <p:ph idx="1"/>
          </p:nvPr>
        </p:nvSpPr>
        <p:spPr>
          <a:xfrm>
            <a:off x="838200" y="2090060"/>
            <a:ext cx="10515600" cy="4447894"/>
          </a:xfrm>
        </p:spPr>
        <p:txBody>
          <a:bodyPr>
            <a:normAutofit fontScale="55000" lnSpcReduction="20000"/>
          </a:bodyPr>
          <a:lstStyle/>
          <a:p>
            <a:r>
              <a:rPr lang="en-US" sz="1800" dirty="0" err="1">
                <a:solidFill>
                  <a:schemeClr val="bg1"/>
                </a:solidFill>
              </a:rPr>
              <a:t>Absscorediff</a:t>
            </a:r>
            <a:r>
              <a:rPr lang="en-US" sz="1800" dirty="0">
                <a:solidFill>
                  <a:schemeClr val="bg1"/>
                </a:solidFill>
              </a:rPr>
              <a:t>: The absolute value of score differential. |</a:t>
            </a:r>
            <a:r>
              <a:rPr lang="en-US" sz="1800" dirty="0" err="1">
                <a:solidFill>
                  <a:schemeClr val="bg1"/>
                </a:solidFill>
              </a:rPr>
              <a:t>DefensiveTeamScore-OffensiveTeamScore</a:t>
            </a:r>
            <a:r>
              <a:rPr lang="en-US" sz="1800" dirty="0">
                <a:solidFill>
                  <a:schemeClr val="bg1"/>
                </a:solidFill>
              </a:rPr>
              <a:t>|</a:t>
            </a:r>
          </a:p>
          <a:p>
            <a:r>
              <a:rPr lang="en-US" sz="1800" dirty="0" err="1">
                <a:solidFill>
                  <a:schemeClr val="bg1"/>
                </a:solidFill>
              </a:rPr>
              <a:t>ToGo</a:t>
            </a:r>
            <a:r>
              <a:rPr lang="en-US" sz="1800" dirty="0">
                <a:solidFill>
                  <a:schemeClr val="bg1"/>
                </a:solidFill>
              </a:rPr>
              <a:t>: Yards to go to gain a first down or touchdown </a:t>
            </a:r>
          </a:p>
          <a:p>
            <a:r>
              <a:rPr lang="en-US" sz="1800" dirty="0">
                <a:solidFill>
                  <a:schemeClr val="bg1"/>
                </a:solidFill>
              </a:rPr>
              <a:t>Down: Factor variable that represents current down on that play (</a:t>
            </a:r>
            <a:r>
              <a:rPr lang="en-US" sz="1800" dirty="0" err="1">
                <a:solidFill>
                  <a:schemeClr val="bg1"/>
                </a:solidFill>
              </a:rPr>
              <a:t>ie</a:t>
            </a:r>
            <a:r>
              <a:rPr lang="en-US" sz="1800" dirty="0">
                <a:solidFill>
                  <a:schemeClr val="bg1"/>
                </a:solidFill>
              </a:rPr>
              <a:t>: 1</a:t>
            </a:r>
            <a:r>
              <a:rPr lang="en-US" sz="1800" baseline="30000" dirty="0">
                <a:solidFill>
                  <a:schemeClr val="bg1"/>
                </a:solidFill>
              </a:rPr>
              <a:t>st</a:t>
            </a:r>
            <a:r>
              <a:rPr lang="en-US" sz="1800" dirty="0">
                <a:solidFill>
                  <a:schemeClr val="bg1"/>
                </a:solidFill>
              </a:rPr>
              <a:t>, 2</a:t>
            </a:r>
            <a:r>
              <a:rPr lang="en-US" sz="1800" baseline="30000" dirty="0">
                <a:solidFill>
                  <a:schemeClr val="bg1"/>
                </a:solidFill>
              </a:rPr>
              <a:t>nd</a:t>
            </a:r>
            <a:r>
              <a:rPr lang="en-US" sz="1800" dirty="0">
                <a:solidFill>
                  <a:schemeClr val="bg1"/>
                </a:solidFill>
              </a:rPr>
              <a:t>, 3</a:t>
            </a:r>
            <a:r>
              <a:rPr lang="en-US" sz="1800" baseline="30000" dirty="0">
                <a:solidFill>
                  <a:schemeClr val="bg1"/>
                </a:solidFill>
              </a:rPr>
              <a:t>rd</a:t>
            </a:r>
            <a:r>
              <a:rPr lang="en-US" sz="1800" dirty="0">
                <a:solidFill>
                  <a:schemeClr val="bg1"/>
                </a:solidFill>
              </a:rPr>
              <a:t>, 4</a:t>
            </a:r>
            <a:r>
              <a:rPr lang="en-US" sz="1800" baseline="30000" dirty="0">
                <a:solidFill>
                  <a:schemeClr val="bg1"/>
                </a:solidFill>
              </a:rPr>
              <a:t>th</a:t>
            </a:r>
            <a:r>
              <a:rPr lang="en-US" sz="1800" dirty="0">
                <a:solidFill>
                  <a:schemeClr val="bg1"/>
                </a:solidFill>
              </a:rPr>
              <a:t>)</a:t>
            </a:r>
          </a:p>
          <a:p>
            <a:r>
              <a:rPr lang="en-US" sz="1800" dirty="0">
                <a:solidFill>
                  <a:schemeClr val="bg1"/>
                </a:solidFill>
              </a:rPr>
              <a:t>Pass : Indicator variable that shows whether the play was a pass or run </a:t>
            </a:r>
          </a:p>
          <a:p>
            <a:r>
              <a:rPr lang="en-US" sz="1800" dirty="0" err="1">
                <a:solidFill>
                  <a:schemeClr val="bg1"/>
                </a:solidFill>
              </a:rPr>
              <a:t>Distancetogoal</a:t>
            </a:r>
            <a:r>
              <a:rPr lang="en-US" sz="1800" dirty="0">
                <a:solidFill>
                  <a:schemeClr val="bg1"/>
                </a:solidFill>
              </a:rPr>
              <a:t>: Measures the yards a team is away from the opposing team’s endzone</a:t>
            </a:r>
          </a:p>
          <a:p>
            <a:r>
              <a:rPr lang="en-US" sz="1800" dirty="0" err="1">
                <a:solidFill>
                  <a:schemeClr val="bg1"/>
                </a:solidFill>
              </a:rPr>
              <a:t>TimeLeft</a:t>
            </a:r>
            <a:r>
              <a:rPr lang="en-US" sz="1800" dirty="0">
                <a:solidFill>
                  <a:schemeClr val="bg1"/>
                </a:solidFill>
              </a:rPr>
              <a:t>: Time remaining in the game (renamed from initial data set)</a:t>
            </a:r>
          </a:p>
          <a:p>
            <a:r>
              <a:rPr lang="en-US" sz="1800" dirty="0" err="1">
                <a:solidFill>
                  <a:schemeClr val="bg1"/>
                </a:solidFill>
              </a:rPr>
              <a:t>Defense_Home</a:t>
            </a:r>
            <a:r>
              <a:rPr lang="en-US" sz="1800" dirty="0">
                <a:solidFill>
                  <a:schemeClr val="bg1"/>
                </a:solidFill>
              </a:rPr>
              <a:t>: Binary variable that indicates if the defensive team is also the home team</a:t>
            </a:r>
          </a:p>
          <a:p>
            <a:r>
              <a:rPr lang="en-US" sz="1800" dirty="0">
                <a:solidFill>
                  <a:schemeClr val="bg1"/>
                </a:solidFill>
              </a:rPr>
              <a:t>Scramble (run data set only): Binary variable that indicates if a run play was intended to be a pass but resulted in a scramble</a:t>
            </a:r>
          </a:p>
          <a:p>
            <a:r>
              <a:rPr lang="en-US" sz="1800" dirty="0">
                <a:solidFill>
                  <a:schemeClr val="bg1"/>
                </a:solidFill>
              </a:rPr>
              <a:t>Shotgun: Binary variable that indicates if the offense was a shotgun formation at the snap</a:t>
            </a:r>
          </a:p>
          <a:p>
            <a:r>
              <a:rPr lang="en-US" sz="1800" dirty="0" err="1">
                <a:solidFill>
                  <a:schemeClr val="bg1"/>
                </a:solidFill>
              </a:rPr>
              <a:t>Redzone</a:t>
            </a:r>
            <a:r>
              <a:rPr lang="en-US" sz="1800" dirty="0">
                <a:solidFill>
                  <a:schemeClr val="bg1"/>
                </a:solidFill>
              </a:rPr>
              <a:t>: Binary variable that indicates if offense has the ball inside their opponent’s 20 yard line</a:t>
            </a:r>
          </a:p>
          <a:p>
            <a:r>
              <a:rPr lang="en-US" sz="1800" dirty="0" err="1">
                <a:solidFill>
                  <a:schemeClr val="bg1"/>
                </a:solidFill>
              </a:rPr>
              <a:t>Lastfourfirsthalf</a:t>
            </a:r>
            <a:r>
              <a:rPr lang="en-US" sz="1800" dirty="0">
                <a:solidFill>
                  <a:schemeClr val="bg1"/>
                </a:solidFill>
              </a:rPr>
              <a:t>: Binary variable that indicates if there are less than 4 minutes left in the first half (used to capture non-linear relationship between EPA and game time)</a:t>
            </a:r>
          </a:p>
          <a:p>
            <a:r>
              <a:rPr lang="en-US" sz="1800" dirty="0" err="1">
                <a:solidFill>
                  <a:schemeClr val="bg1"/>
                </a:solidFill>
              </a:rPr>
              <a:t>Lastfoursecondhalf</a:t>
            </a:r>
            <a:r>
              <a:rPr lang="en-US" sz="1800" dirty="0">
                <a:solidFill>
                  <a:schemeClr val="bg1"/>
                </a:solidFill>
              </a:rPr>
              <a:t>: Binary variable that indicates if there are less than 4 minutes left in the game</a:t>
            </a:r>
          </a:p>
          <a:p>
            <a:r>
              <a:rPr lang="en-US" sz="1800" dirty="0" err="1">
                <a:solidFill>
                  <a:schemeClr val="bg1"/>
                </a:solidFill>
              </a:rPr>
              <a:t>Fronttype</a:t>
            </a:r>
            <a:r>
              <a:rPr lang="en-US" sz="1800" dirty="0">
                <a:solidFill>
                  <a:schemeClr val="bg1"/>
                </a:solidFill>
              </a:rPr>
              <a:t>: Factor variable that controls for front structure (only used in full data models)</a:t>
            </a:r>
          </a:p>
          <a:p>
            <a:r>
              <a:rPr lang="en-US" sz="1800" dirty="0" err="1">
                <a:solidFill>
                  <a:schemeClr val="bg1"/>
                </a:solidFill>
              </a:rPr>
              <a:t>NameAlignment</a:t>
            </a:r>
            <a:r>
              <a:rPr lang="en-US" sz="1800" dirty="0">
                <a:solidFill>
                  <a:schemeClr val="bg1"/>
                </a:solidFill>
              </a:rPr>
              <a:t>: Coefficient for a specific player at a specific alignment</a:t>
            </a:r>
          </a:p>
          <a:p>
            <a:r>
              <a:rPr lang="en-US" sz="1800" dirty="0" err="1">
                <a:solidFill>
                  <a:schemeClr val="bg1"/>
                </a:solidFill>
              </a:rPr>
              <a:t>OffensiveTeam</a:t>
            </a:r>
            <a:r>
              <a:rPr lang="en-US" sz="1800" dirty="0">
                <a:solidFill>
                  <a:schemeClr val="bg1"/>
                </a:solidFill>
              </a:rPr>
              <a:t>: Factor variable indicating which team is on offense, thus controlling for team effects (49ers are the base group)</a:t>
            </a:r>
          </a:p>
          <a:p>
            <a:r>
              <a:rPr lang="en-US" sz="1800" dirty="0" err="1">
                <a:solidFill>
                  <a:schemeClr val="bg1"/>
                </a:solidFill>
              </a:rPr>
              <a:t>DefensiveTeam</a:t>
            </a:r>
            <a:r>
              <a:rPr lang="en-US" sz="1500" dirty="0">
                <a:solidFill>
                  <a:schemeClr val="bg1"/>
                </a:solidFill>
              </a:rPr>
              <a:t>: Factor variable indicating which team is on defense, thus controlling for team effects (49ers are the base group)</a:t>
            </a:r>
          </a:p>
          <a:p>
            <a:r>
              <a:rPr lang="en-US" sz="1700" dirty="0" err="1">
                <a:solidFill>
                  <a:schemeClr val="bg1"/>
                </a:solidFill>
              </a:rPr>
              <a:t>UsedDesignedGap</a:t>
            </a:r>
            <a:r>
              <a:rPr lang="en-US" sz="1700" dirty="0">
                <a:solidFill>
                  <a:schemeClr val="bg1"/>
                </a:solidFill>
              </a:rPr>
              <a:t>: Indicates whether or not the runner carried the ball through the designed gap</a:t>
            </a:r>
          </a:p>
          <a:p>
            <a:r>
              <a:rPr lang="en-US" sz="1700" dirty="0" err="1">
                <a:solidFill>
                  <a:schemeClr val="bg1"/>
                </a:solidFill>
              </a:rPr>
              <a:t>Numberofrushers</a:t>
            </a:r>
            <a:r>
              <a:rPr lang="en-US" sz="1700" dirty="0">
                <a:solidFill>
                  <a:schemeClr val="bg1"/>
                </a:solidFill>
              </a:rPr>
              <a:t> (pass data sets only):  Counts the number of pass rushers on that play</a:t>
            </a:r>
          </a:p>
          <a:p>
            <a:r>
              <a:rPr lang="en-US" sz="1700" dirty="0" err="1">
                <a:solidFill>
                  <a:schemeClr val="bg1"/>
                </a:solidFill>
              </a:rPr>
              <a:t>ThrowDepth</a:t>
            </a:r>
            <a:r>
              <a:rPr lang="en-US" sz="1700" dirty="0">
                <a:solidFill>
                  <a:schemeClr val="bg1"/>
                </a:solidFill>
              </a:rPr>
              <a:t> (pass data sets only): Measures the distance the ball traveled on the throw</a:t>
            </a:r>
          </a:p>
          <a:p>
            <a:endParaRPr lang="en-US" sz="17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8A02DE96-1146-674F-91DD-37985CEC2C39}"/>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4" name="Slide Number Placeholder 3">
            <a:extLst>
              <a:ext uri="{FF2B5EF4-FFF2-40B4-BE49-F238E27FC236}">
                <a16:creationId xmlns:a16="http://schemas.microsoft.com/office/drawing/2014/main" id="{31762FA3-EA4F-9A42-B2FB-6113FAB74FFC}"/>
              </a:ext>
            </a:extLst>
          </p:cNvPr>
          <p:cNvSpPr>
            <a:spLocks noGrp="1"/>
          </p:cNvSpPr>
          <p:nvPr>
            <p:ph type="sldNum" sz="quarter" idx="12"/>
          </p:nvPr>
        </p:nvSpPr>
        <p:spPr>
          <a:xfrm>
            <a:off x="8610600" y="6239170"/>
            <a:ext cx="2743200" cy="365125"/>
          </a:xfrm>
        </p:spPr>
        <p:txBody>
          <a:bodyPr/>
          <a:lstStyle/>
          <a:p>
            <a:fld id="{FF878F06-CA71-AF4C-A00A-8015B92E4610}" type="slidenum">
              <a:rPr lang="en-US" smtClean="0"/>
              <a:t>19</a:t>
            </a:fld>
            <a:endParaRPr lang="en-US"/>
          </a:p>
        </p:txBody>
      </p:sp>
    </p:spTree>
    <p:extLst>
      <p:ext uri="{BB962C8B-B14F-4D97-AF65-F5344CB8AC3E}">
        <p14:creationId xmlns:p14="http://schemas.microsoft.com/office/powerpoint/2010/main" val="399443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04077-0ADE-7348-A42C-90F040FE9B1A}"/>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Table of Contents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C18997-E7BE-AA40-BB7C-6B0EB196F9E6}"/>
              </a:ext>
            </a:extLst>
          </p:cNvPr>
          <p:cNvSpPr>
            <a:spLocks noGrp="1"/>
          </p:cNvSpPr>
          <p:nvPr>
            <p:ph idx="1"/>
          </p:nvPr>
        </p:nvSpPr>
        <p:spPr>
          <a:xfrm>
            <a:off x="838200" y="2269172"/>
            <a:ext cx="10515600" cy="3903655"/>
          </a:xfrm>
        </p:spPr>
        <p:txBody>
          <a:bodyPr>
            <a:normAutofit/>
          </a:bodyPr>
          <a:lstStyle/>
          <a:p>
            <a:r>
              <a:rPr lang="en-US" sz="3200" dirty="0">
                <a:solidFill>
                  <a:schemeClr val="bg1"/>
                </a:solidFill>
              </a:rPr>
              <a:t>Research Considerations                                           Slides 3-12</a:t>
            </a:r>
          </a:p>
          <a:p>
            <a:r>
              <a:rPr lang="en-US" sz="3200" dirty="0">
                <a:solidFill>
                  <a:schemeClr val="bg1"/>
                </a:solidFill>
              </a:rPr>
              <a:t>Econometric Methodology                                       Slides 13-19</a:t>
            </a:r>
          </a:p>
          <a:p>
            <a:r>
              <a:rPr lang="en-US" sz="3200" dirty="0">
                <a:solidFill>
                  <a:schemeClr val="bg1"/>
                </a:solidFill>
              </a:rPr>
              <a:t>Results								Slides 20-33</a:t>
            </a:r>
          </a:p>
          <a:p>
            <a:r>
              <a:rPr lang="en-US" sz="3200" dirty="0">
                <a:solidFill>
                  <a:schemeClr val="bg1"/>
                </a:solidFill>
              </a:rPr>
              <a:t>Conclusions 							Slides 34-38</a:t>
            </a:r>
          </a:p>
          <a:p>
            <a:r>
              <a:rPr lang="en-US" sz="3200" dirty="0">
                <a:solidFill>
                  <a:schemeClr val="bg1"/>
                </a:solidFill>
              </a:rPr>
              <a:t>Limitations and Proposals for Future Analysis       Slides 39-41</a:t>
            </a:r>
          </a:p>
          <a:p>
            <a:r>
              <a:rPr lang="en-US" sz="3200" dirty="0">
                <a:solidFill>
                  <a:schemeClr val="bg1"/>
                </a:solidFill>
              </a:rPr>
              <a:t>Appendix 							Slides 42-64</a:t>
            </a:r>
          </a:p>
          <a:p>
            <a:pPr lvl="2"/>
            <a:endParaRPr lang="en-US" sz="2400" dirty="0">
              <a:solidFill>
                <a:schemeClr val="bg1"/>
              </a:solidFill>
            </a:endParaRPr>
          </a:p>
          <a:p>
            <a:pPr marL="457200" lvl="1" indent="0">
              <a:buNone/>
            </a:pPr>
            <a:endParaRPr lang="en-US" dirty="0">
              <a:solidFill>
                <a:schemeClr val="bg1"/>
              </a:solidFill>
            </a:endParaRPr>
          </a:p>
        </p:txBody>
      </p:sp>
      <p:pic>
        <p:nvPicPr>
          <p:cNvPr id="6" name="Picture 5" descr="A close up of a sign&#10;&#10;Description automatically generated">
            <a:extLst>
              <a:ext uri="{FF2B5EF4-FFF2-40B4-BE49-F238E27FC236}">
                <a16:creationId xmlns:a16="http://schemas.microsoft.com/office/drawing/2014/main" id="{2AC57A3C-5BFD-7146-A5BE-603E2EFA02E8}"/>
              </a:ext>
            </a:extLst>
          </p:cNvPr>
          <p:cNvPicPr>
            <a:picLocks noChangeAspect="1"/>
          </p:cNvPicPr>
          <p:nvPr/>
        </p:nvPicPr>
        <p:blipFill>
          <a:blip r:embed="rId2"/>
          <a:stretch>
            <a:fillRect/>
          </a:stretch>
        </p:blipFill>
        <p:spPr>
          <a:xfrm>
            <a:off x="9120249" y="280968"/>
            <a:ext cx="2750187" cy="1832312"/>
          </a:xfrm>
          <a:prstGeom prst="rect">
            <a:avLst/>
          </a:prstGeom>
        </p:spPr>
      </p:pic>
      <p:sp>
        <p:nvSpPr>
          <p:cNvPr id="4" name="Slide Number Placeholder 3">
            <a:extLst>
              <a:ext uri="{FF2B5EF4-FFF2-40B4-BE49-F238E27FC236}">
                <a16:creationId xmlns:a16="http://schemas.microsoft.com/office/drawing/2014/main" id="{16975950-798C-0740-8657-F36C5F4822C0}"/>
              </a:ext>
            </a:extLst>
          </p:cNvPr>
          <p:cNvSpPr>
            <a:spLocks noGrp="1"/>
          </p:cNvSpPr>
          <p:nvPr>
            <p:ph type="sldNum" sz="quarter" idx="12"/>
          </p:nvPr>
        </p:nvSpPr>
        <p:spPr>
          <a:xfrm>
            <a:off x="8610600" y="6211907"/>
            <a:ext cx="2743200" cy="365125"/>
          </a:xfrm>
        </p:spPr>
        <p:txBody>
          <a:bodyPr/>
          <a:lstStyle/>
          <a:p>
            <a:fld id="{FF878F06-CA71-AF4C-A00A-8015B92E4610}" type="slidenum">
              <a:rPr lang="en-US" smtClean="0"/>
              <a:t>2</a:t>
            </a:fld>
            <a:endParaRPr lang="en-US"/>
          </a:p>
        </p:txBody>
      </p:sp>
    </p:spTree>
    <p:extLst>
      <p:ext uri="{BB962C8B-B14F-4D97-AF65-F5344CB8AC3E}">
        <p14:creationId xmlns:p14="http://schemas.microsoft.com/office/powerpoint/2010/main" val="238144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Results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7" name="Slide Number Placeholder 6">
            <a:extLst>
              <a:ext uri="{FF2B5EF4-FFF2-40B4-BE49-F238E27FC236}">
                <a16:creationId xmlns:a16="http://schemas.microsoft.com/office/drawing/2014/main" id="{866D64A5-B630-CD4C-98BC-698F93D1097C}"/>
              </a:ext>
            </a:extLst>
          </p:cNvPr>
          <p:cNvSpPr>
            <a:spLocks noGrp="1"/>
          </p:cNvSpPr>
          <p:nvPr>
            <p:ph type="sldNum" sz="quarter" idx="12"/>
          </p:nvPr>
        </p:nvSpPr>
        <p:spPr>
          <a:xfrm>
            <a:off x="8610600" y="6244651"/>
            <a:ext cx="2743200" cy="365125"/>
          </a:xfrm>
        </p:spPr>
        <p:txBody>
          <a:bodyPr/>
          <a:lstStyle/>
          <a:p>
            <a:fld id="{FF878F06-CA71-AF4C-A00A-8015B92E4610}" type="slidenum">
              <a:rPr lang="en-US" smtClean="0"/>
              <a:t>20</a:t>
            </a:fld>
            <a:endParaRPr lang="en-US"/>
          </a:p>
        </p:txBody>
      </p:sp>
    </p:spTree>
    <p:extLst>
      <p:ext uri="{BB962C8B-B14F-4D97-AF65-F5344CB8AC3E}">
        <p14:creationId xmlns:p14="http://schemas.microsoft.com/office/powerpoint/2010/main" val="19052207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Summary Stats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3"/>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75A3EAE6-4A24-184E-B32F-50515EE8F0D6}"/>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21</a:t>
            </a:fld>
            <a:endParaRPr lang="en-US" dirty="0"/>
          </a:p>
        </p:txBody>
      </p:sp>
      <p:sp>
        <p:nvSpPr>
          <p:cNvPr id="8" name="Rectangle 7">
            <a:extLst>
              <a:ext uri="{FF2B5EF4-FFF2-40B4-BE49-F238E27FC236}">
                <a16:creationId xmlns:a16="http://schemas.microsoft.com/office/drawing/2014/main" id="{65ED05E3-A6E4-0D43-AA45-B64E3FB35609}"/>
              </a:ext>
            </a:extLst>
          </p:cNvPr>
          <p:cNvSpPr/>
          <p:nvPr/>
        </p:nvSpPr>
        <p:spPr>
          <a:xfrm>
            <a:off x="897636" y="2503713"/>
            <a:ext cx="10396728" cy="31242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Object 11">
            <a:extLst>
              <a:ext uri="{FF2B5EF4-FFF2-40B4-BE49-F238E27FC236}">
                <a16:creationId xmlns:a16="http://schemas.microsoft.com/office/drawing/2014/main" id="{2E729056-DFD4-DD4B-AA1E-2FD85F76B30B}"/>
              </a:ext>
            </a:extLst>
          </p:cNvPr>
          <p:cNvGraphicFramePr>
            <a:graphicFrameLocks noChangeAspect="1"/>
          </p:cNvGraphicFramePr>
          <p:nvPr>
            <p:extLst>
              <p:ext uri="{D42A27DB-BD31-4B8C-83A1-F6EECF244321}">
                <p14:modId xmlns:p14="http://schemas.microsoft.com/office/powerpoint/2010/main" val="2004982314"/>
              </p:ext>
            </p:extLst>
          </p:nvPr>
        </p:nvGraphicFramePr>
        <p:xfrm>
          <a:off x="1176801" y="3282951"/>
          <a:ext cx="9838398" cy="1550409"/>
        </p:xfrm>
        <a:graphic>
          <a:graphicData uri="http://schemas.openxmlformats.org/presentationml/2006/ole">
            <mc:AlternateContent xmlns:mc="http://schemas.openxmlformats.org/markup-compatibility/2006">
              <mc:Choice xmlns:v="urn:schemas-microsoft-com:vml" Requires="v">
                <p:oleObj spid="_x0000_s5149" name="Worksheet" r:id="rId4" imgW="6527800" imgH="1028700" progId="Excel.Sheet.12">
                  <p:embed/>
                </p:oleObj>
              </mc:Choice>
              <mc:Fallback>
                <p:oleObj name="Worksheet" r:id="rId4" imgW="6527800" imgH="1028700" progId="Excel.Sheet.12">
                  <p:embed/>
                  <p:pic>
                    <p:nvPicPr>
                      <p:cNvPr id="0" name=""/>
                      <p:cNvPicPr/>
                      <p:nvPr/>
                    </p:nvPicPr>
                    <p:blipFill>
                      <a:blip r:embed="rId5"/>
                      <a:stretch>
                        <a:fillRect/>
                      </a:stretch>
                    </p:blipFill>
                    <p:spPr>
                      <a:xfrm>
                        <a:off x="1176801" y="3282951"/>
                        <a:ext cx="9838398" cy="1550409"/>
                      </a:xfrm>
                      <a:prstGeom prst="rect">
                        <a:avLst/>
                      </a:prstGeom>
                    </p:spPr>
                  </p:pic>
                </p:oleObj>
              </mc:Fallback>
            </mc:AlternateContent>
          </a:graphicData>
        </a:graphic>
      </p:graphicFrame>
    </p:spTree>
    <p:extLst>
      <p:ext uri="{BB962C8B-B14F-4D97-AF65-F5344CB8AC3E}">
        <p14:creationId xmlns:p14="http://schemas.microsoft.com/office/powerpoint/2010/main" val="1256575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Visualization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22</a:t>
            </a:fld>
            <a:endParaRPr lang="en-US"/>
          </a:p>
        </p:txBody>
      </p:sp>
      <p:pic>
        <p:nvPicPr>
          <p:cNvPr id="4" name="Picture 3">
            <a:extLst>
              <a:ext uri="{FF2B5EF4-FFF2-40B4-BE49-F238E27FC236}">
                <a16:creationId xmlns:a16="http://schemas.microsoft.com/office/drawing/2014/main" id="{0D0B1F66-188D-D74E-99B4-3D4DCABFBAA8}"/>
              </a:ext>
            </a:extLst>
          </p:cNvPr>
          <p:cNvPicPr>
            <a:picLocks noChangeAspect="1"/>
          </p:cNvPicPr>
          <p:nvPr/>
        </p:nvPicPr>
        <p:blipFill>
          <a:blip r:embed="rId3"/>
          <a:stretch>
            <a:fillRect/>
          </a:stretch>
        </p:blipFill>
        <p:spPr>
          <a:xfrm>
            <a:off x="3364645" y="2044111"/>
            <a:ext cx="5462709" cy="4345799"/>
          </a:xfrm>
          <a:prstGeom prst="rect">
            <a:avLst/>
          </a:prstGeom>
        </p:spPr>
      </p:pic>
    </p:spTree>
    <p:extLst>
      <p:ext uri="{BB962C8B-B14F-4D97-AF65-F5344CB8AC3E}">
        <p14:creationId xmlns:p14="http://schemas.microsoft.com/office/powerpoint/2010/main" val="1866262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Interpretation</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470896" y="1853637"/>
            <a:ext cx="10881985" cy="4222300"/>
          </a:xfrm>
        </p:spPr>
        <p:txBody>
          <a:bodyPr>
            <a:normAutofit fontScale="92500" lnSpcReduction="10000"/>
          </a:bodyPr>
          <a:lstStyle/>
          <a:p>
            <a:endParaRPr lang="en-US" dirty="0"/>
          </a:p>
          <a:p>
            <a:pPr lvl="1" fontAlgn="base"/>
            <a:r>
              <a:rPr lang="en-US" dirty="0">
                <a:solidFill>
                  <a:schemeClr val="bg1"/>
                </a:solidFill>
              </a:rPr>
              <a:t>Defensive tackles are more closely tied to play EPA than defensive ends and linebackers, as they typically have the greatest average effect on EPA because they have the most negative mean</a:t>
            </a:r>
            <a:endParaRPr lang="en-US" sz="2800" dirty="0">
              <a:solidFill>
                <a:schemeClr val="bg1"/>
              </a:solidFill>
            </a:endParaRPr>
          </a:p>
          <a:p>
            <a:pPr lvl="1" fontAlgn="base"/>
            <a:r>
              <a:rPr lang="en-US" dirty="0">
                <a:solidFill>
                  <a:schemeClr val="bg1"/>
                </a:solidFill>
              </a:rPr>
              <a:t>Given the higher standard deviation and visual dispersion for defensive ends, DEs are the most volatile and widest ranging position in terms of performance</a:t>
            </a:r>
            <a:endParaRPr lang="en-US" sz="2800" dirty="0">
              <a:solidFill>
                <a:schemeClr val="bg1"/>
              </a:solidFill>
            </a:endParaRPr>
          </a:p>
          <a:p>
            <a:pPr lvl="1" fontAlgn="base"/>
            <a:r>
              <a:rPr lang="en-US" dirty="0">
                <a:solidFill>
                  <a:schemeClr val="bg1"/>
                </a:solidFill>
              </a:rPr>
              <a:t>Linebackers perform the worst relative to the baseline, indicating they are the least tied to team performance and EPA </a:t>
            </a:r>
          </a:p>
          <a:p>
            <a:pPr lvl="2" fontAlgn="base"/>
            <a:r>
              <a:rPr lang="en-US" dirty="0">
                <a:solidFill>
                  <a:schemeClr val="bg1"/>
                </a:solidFill>
              </a:rPr>
              <a:t>Note: in all models, linebackers are included only when they are on the line/at an edge alignment. The models therefore cannot account for the value they may have when in a coverage alignment, as such alignments are not in the data set.</a:t>
            </a:r>
          </a:p>
          <a:p>
            <a:pPr lvl="1" fontAlgn="base"/>
            <a:r>
              <a:rPr lang="en-US" dirty="0">
                <a:solidFill>
                  <a:schemeClr val="bg1"/>
                </a:solidFill>
              </a:rPr>
              <a:t>There are considerably more players at the high end of the spectrum for DEs than DTs and LBs, suggesting that there are more truly “transcendent” or “superstar” defensive ends than tackles or LBs</a:t>
            </a:r>
          </a:p>
          <a:p>
            <a:pPr>
              <a:buFontTx/>
              <a:buChar char="-"/>
            </a:pPr>
            <a:endParaRPr lang="en-US" sz="16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DA7C55C4-1F06-C242-A717-08CEA6BA2D95}"/>
              </a:ext>
            </a:extLst>
          </p:cNvPr>
          <p:cNvSpPr>
            <a:spLocks noGrp="1"/>
          </p:cNvSpPr>
          <p:nvPr>
            <p:ph type="sldNum" sz="quarter" idx="12"/>
          </p:nvPr>
        </p:nvSpPr>
        <p:spPr>
          <a:xfrm>
            <a:off x="8609681" y="6231829"/>
            <a:ext cx="2743200" cy="365125"/>
          </a:xfrm>
        </p:spPr>
        <p:txBody>
          <a:bodyPr/>
          <a:lstStyle/>
          <a:p>
            <a:fld id="{FF878F06-CA71-AF4C-A00A-8015B92E4610}" type="slidenum">
              <a:rPr lang="en-US" smtClean="0"/>
              <a:t>23</a:t>
            </a:fld>
            <a:endParaRPr lang="en-US" dirty="0"/>
          </a:p>
        </p:txBody>
      </p:sp>
    </p:spTree>
    <p:extLst>
      <p:ext uri="{BB962C8B-B14F-4D97-AF65-F5344CB8AC3E}">
        <p14:creationId xmlns:p14="http://schemas.microsoft.com/office/powerpoint/2010/main" val="2080825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2 Summary Stats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75A3EAE6-4A24-184E-B32F-50515EE8F0D6}"/>
              </a:ext>
            </a:extLst>
          </p:cNvPr>
          <p:cNvSpPr>
            <a:spLocks noGrp="1"/>
          </p:cNvSpPr>
          <p:nvPr>
            <p:ph type="sldNum" sz="quarter" idx="12"/>
          </p:nvPr>
        </p:nvSpPr>
        <p:spPr>
          <a:xfrm>
            <a:off x="8610600" y="6250780"/>
            <a:ext cx="2743200" cy="365125"/>
          </a:xfrm>
        </p:spPr>
        <p:txBody>
          <a:bodyPr/>
          <a:lstStyle/>
          <a:p>
            <a:fld id="{FF878F06-CA71-AF4C-A00A-8015B92E4610}" type="slidenum">
              <a:rPr lang="en-US" smtClean="0"/>
              <a:t>24</a:t>
            </a:fld>
            <a:endParaRPr lang="en-US" dirty="0"/>
          </a:p>
        </p:txBody>
      </p:sp>
      <p:sp>
        <p:nvSpPr>
          <p:cNvPr id="7" name="Rectangle 6">
            <a:extLst>
              <a:ext uri="{FF2B5EF4-FFF2-40B4-BE49-F238E27FC236}">
                <a16:creationId xmlns:a16="http://schemas.microsoft.com/office/drawing/2014/main" id="{61FB7932-2050-E643-B2C9-E6EBF4526DF7}"/>
              </a:ext>
            </a:extLst>
          </p:cNvPr>
          <p:cNvSpPr/>
          <p:nvPr/>
        </p:nvSpPr>
        <p:spPr>
          <a:xfrm>
            <a:off x="1478844" y="2257298"/>
            <a:ext cx="9437512" cy="35558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F15AA96-DC12-8241-A3C6-10563BCE0DA5}"/>
              </a:ext>
            </a:extLst>
          </p:cNvPr>
          <p:cNvPicPr>
            <a:picLocks noChangeAspect="1"/>
          </p:cNvPicPr>
          <p:nvPr/>
        </p:nvPicPr>
        <p:blipFill>
          <a:blip r:embed="rId3"/>
          <a:stretch>
            <a:fillRect/>
          </a:stretch>
        </p:blipFill>
        <p:spPr>
          <a:xfrm>
            <a:off x="1527243" y="2538996"/>
            <a:ext cx="9340714" cy="1438399"/>
          </a:xfrm>
          <a:prstGeom prst="rect">
            <a:avLst/>
          </a:prstGeom>
        </p:spPr>
      </p:pic>
      <p:pic>
        <p:nvPicPr>
          <p:cNvPr id="13" name="Picture 12">
            <a:extLst>
              <a:ext uri="{FF2B5EF4-FFF2-40B4-BE49-F238E27FC236}">
                <a16:creationId xmlns:a16="http://schemas.microsoft.com/office/drawing/2014/main" id="{D148D43D-89B2-4545-AF74-522E459B3D68}"/>
              </a:ext>
            </a:extLst>
          </p:cNvPr>
          <p:cNvPicPr>
            <a:picLocks noChangeAspect="1"/>
          </p:cNvPicPr>
          <p:nvPr/>
        </p:nvPicPr>
        <p:blipFill>
          <a:blip r:embed="rId4"/>
          <a:stretch>
            <a:fillRect/>
          </a:stretch>
        </p:blipFill>
        <p:spPr>
          <a:xfrm>
            <a:off x="1527243" y="4247218"/>
            <a:ext cx="9340713" cy="1356762"/>
          </a:xfrm>
          <a:prstGeom prst="rect">
            <a:avLst/>
          </a:prstGeom>
        </p:spPr>
      </p:pic>
    </p:spTree>
    <p:extLst>
      <p:ext uri="{BB962C8B-B14F-4D97-AF65-F5344CB8AC3E}">
        <p14:creationId xmlns:p14="http://schemas.microsoft.com/office/powerpoint/2010/main" val="913753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2 Visualizations (by position)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25</a:t>
            </a:fld>
            <a:endParaRPr lang="en-US"/>
          </a:p>
        </p:txBody>
      </p:sp>
      <p:pic>
        <p:nvPicPr>
          <p:cNvPr id="4" name="Picture 3">
            <a:extLst>
              <a:ext uri="{FF2B5EF4-FFF2-40B4-BE49-F238E27FC236}">
                <a16:creationId xmlns:a16="http://schemas.microsoft.com/office/drawing/2014/main" id="{7F5201BE-C6AF-1B45-BFD9-89381000FFCF}"/>
              </a:ext>
            </a:extLst>
          </p:cNvPr>
          <p:cNvPicPr>
            <a:picLocks noChangeAspect="1"/>
          </p:cNvPicPr>
          <p:nvPr/>
        </p:nvPicPr>
        <p:blipFill>
          <a:blip r:embed="rId3"/>
          <a:stretch>
            <a:fillRect/>
          </a:stretch>
        </p:blipFill>
        <p:spPr>
          <a:xfrm>
            <a:off x="6331042" y="2113378"/>
            <a:ext cx="5211852" cy="4146232"/>
          </a:xfrm>
          <a:prstGeom prst="rect">
            <a:avLst/>
          </a:prstGeom>
        </p:spPr>
      </p:pic>
      <p:pic>
        <p:nvPicPr>
          <p:cNvPr id="9" name="Picture 8">
            <a:extLst>
              <a:ext uri="{FF2B5EF4-FFF2-40B4-BE49-F238E27FC236}">
                <a16:creationId xmlns:a16="http://schemas.microsoft.com/office/drawing/2014/main" id="{CC5AD3E5-06DF-0D4A-A4A9-A16FFC1E7A02}"/>
              </a:ext>
            </a:extLst>
          </p:cNvPr>
          <p:cNvPicPr>
            <a:picLocks noChangeAspect="1"/>
          </p:cNvPicPr>
          <p:nvPr/>
        </p:nvPicPr>
        <p:blipFill>
          <a:blip r:embed="rId4"/>
          <a:stretch>
            <a:fillRect/>
          </a:stretch>
        </p:blipFill>
        <p:spPr>
          <a:xfrm>
            <a:off x="649106" y="2113483"/>
            <a:ext cx="5211588" cy="4146022"/>
          </a:xfrm>
          <a:prstGeom prst="rect">
            <a:avLst/>
          </a:prstGeom>
        </p:spPr>
      </p:pic>
    </p:spTree>
    <p:extLst>
      <p:ext uri="{BB962C8B-B14F-4D97-AF65-F5344CB8AC3E}">
        <p14:creationId xmlns:p14="http://schemas.microsoft.com/office/powerpoint/2010/main" val="406396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2 Visualizations (Odd alignments)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26</a:t>
            </a:fld>
            <a:endParaRPr lang="en-US"/>
          </a:p>
        </p:txBody>
      </p:sp>
      <p:pic>
        <p:nvPicPr>
          <p:cNvPr id="4" name="Picture 3">
            <a:extLst>
              <a:ext uri="{FF2B5EF4-FFF2-40B4-BE49-F238E27FC236}">
                <a16:creationId xmlns:a16="http://schemas.microsoft.com/office/drawing/2014/main" id="{AF13CEB2-3927-E349-B207-2B5E764AD977}"/>
              </a:ext>
            </a:extLst>
          </p:cNvPr>
          <p:cNvPicPr>
            <a:picLocks noChangeAspect="1"/>
          </p:cNvPicPr>
          <p:nvPr/>
        </p:nvPicPr>
        <p:blipFill>
          <a:blip r:embed="rId3"/>
          <a:stretch>
            <a:fillRect/>
          </a:stretch>
        </p:blipFill>
        <p:spPr>
          <a:xfrm>
            <a:off x="4387850" y="2667609"/>
            <a:ext cx="3416300" cy="2717800"/>
          </a:xfrm>
          <a:prstGeom prst="rect">
            <a:avLst/>
          </a:prstGeom>
        </p:spPr>
      </p:pic>
      <p:pic>
        <p:nvPicPr>
          <p:cNvPr id="8" name="Picture 7">
            <a:extLst>
              <a:ext uri="{FF2B5EF4-FFF2-40B4-BE49-F238E27FC236}">
                <a16:creationId xmlns:a16="http://schemas.microsoft.com/office/drawing/2014/main" id="{8291AB73-0B1A-954A-A435-DCCB03371E95}"/>
              </a:ext>
            </a:extLst>
          </p:cNvPr>
          <p:cNvPicPr>
            <a:picLocks noChangeAspect="1"/>
          </p:cNvPicPr>
          <p:nvPr/>
        </p:nvPicPr>
        <p:blipFill>
          <a:blip r:embed="rId4"/>
          <a:stretch>
            <a:fillRect/>
          </a:stretch>
        </p:blipFill>
        <p:spPr>
          <a:xfrm>
            <a:off x="607670" y="2658791"/>
            <a:ext cx="3416300" cy="2717800"/>
          </a:xfrm>
          <a:prstGeom prst="rect">
            <a:avLst/>
          </a:prstGeom>
        </p:spPr>
      </p:pic>
      <p:pic>
        <p:nvPicPr>
          <p:cNvPr id="10" name="Picture 9">
            <a:extLst>
              <a:ext uri="{FF2B5EF4-FFF2-40B4-BE49-F238E27FC236}">
                <a16:creationId xmlns:a16="http://schemas.microsoft.com/office/drawing/2014/main" id="{66750FA1-E6CD-C145-A7A3-53B227F8C08B}"/>
              </a:ext>
            </a:extLst>
          </p:cNvPr>
          <p:cNvPicPr>
            <a:picLocks noChangeAspect="1"/>
          </p:cNvPicPr>
          <p:nvPr/>
        </p:nvPicPr>
        <p:blipFill>
          <a:blip r:embed="rId5"/>
          <a:stretch>
            <a:fillRect/>
          </a:stretch>
        </p:blipFill>
        <p:spPr>
          <a:xfrm>
            <a:off x="8274050" y="2667609"/>
            <a:ext cx="3416300" cy="2717800"/>
          </a:xfrm>
          <a:prstGeom prst="rect">
            <a:avLst/>
          </a:prstGeom>
        </p:spPr>
      </p:pic>
    </p:spTree>
    <p:extLst>
      <p:ext uri="{BB962C8B-B14F-4D97-AF65-F5344CB8AC3E}">
        <p14:creationId xmlns:p14="http://schemas.microsoft.com/office/powerpoint/2010/main" val="49008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2 Visualizations (Even alignments) </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27</a:t>
            </a:fld>
            <a:endParaRPr lang="en-US"/>
          </a:p>
        </p:txBody>
      </p:sp>
      <p:pic>
        <p:nvPicPr>
          <p:cNvPr id="4" name="Picture 3">
            <a:extLst>
              <a:ext uri="{FF2B5EF4-FFF2-40B4-BE49-F238E27FC236}">
                <a16:creationId xmlns:a16="http://schemas.microsoft.com/office/drawing/2014/main" id="{F7FFD237-B7DC-324F-B338-8CD16646CAD6}"/>
              </a:ext>
            </a:extLst>
          </p:cNvPr>
          <p:cNvPicPr>
            <a:picLocks noChangeAspect="1"/>
          </p:cNvPicPr>
          <p:nvPr/>
        </p:nvPicPr>
        <p:blipFill>
          <a:blip r:embed="rId3"/>
          <a:stretch>
            <a:fillRect/>
          </a:stretch>
        </p:blipFill>
        <p:spPr>
          <a:xfrm>
            <a:off x="4387599" y="2674709"/>
            <a:ext cx="3416300" cy="2717800"/>
          </a:xfrm>
          <a:prstGeom prst="rect">
            <a:avLst/>
          </a:prstGeom>
        </p:spPr>
      </p:pic>
      <p:pic>
        <p:nvPicPr>
          <p:cNvPr id="5" name="Picture 4">
            <a:extLst>
              <a:ext uri="{FF2B5EF4-FFF2-40B4-BE49-F238E27FC236}">
                <a16:creationId xmlns:a16="http://schemas.microsoft.com/office/drawing/2014/main" id="{828D3320-F1E1-094C-8D3C-91F38F6EA1D5}"/>
              </a:ext>
            </a:extLst>
          </p:cNvPr>
          <p:cNvPicPr>
            <a:picLocks noChangeAspect="1"/>
          </p:cNvPicPr>
          <p:nvPr/>
        </p:nvPicPr>
        <p:blipFill>
          <a:blip r:embed="rId4"/>
          <a:stretch>
            <a:fillRect/>
          </a:stretch>
        </p:blipFill>
        <p:spPr>
          <a:xfrm>
            <a:off x="646432" y="2682421"/>
            <a:ext cx="3416300" cy="2717800"/>
          </a:xfrm>
          <a:prstGeom prst="rect">
            <a:avLst/>
          </a:prstGeom>
        </p:spPr>
      </p:pic>
      <p:pic>
        <p:nvPicPr>
          <p:cNvPr id="7" name="Picture 6">
            <a:extLst>
              <a:ext uri="{FF2B5EF4-FFF2-40B4-BE49-F238E27FC236}">
                <a16:creationId xmlns:a16="http://schemas.microsoft.com/office/drawing/2014/main" id="{F33D6FEF-802B-0240-99E4-73415552F846}"/>
              </a:ext>
            </a:extLst>
          </p:cNvPr>
          <p:cNvPicPr>
            <a:picLocks noChangeAspect="1"/>
          </p:cNvPicPr>
          <p:nvPr/>
        </p:nvPicPr>
        <p:blipFill>
          <a:blip r:embed="rId5"/>
          <a:stretch>
            <a:fillRect/>
          </a:stretch>
        </p:blipFill>
        <p:spPr>
          <a:xfrm>
            <a:off x="8274050" y="2674709"/>
            <a:ext cx="3416300" cy="2717800"/>
          </a:xfrm>
          <a:prstGeom prst="rect">
            <a:avLst/>
          </a:prstGeom>
        </p:spPr>
      </p:pic>
    </p:spTree>
    <p:extLst>
      <p:ext uri="{BB962C8B-B14F-4D97-AF65-F5344CB8AC3E}">
        <p14:creationId xmlns:p14="http://schemas.microsoft.com/office/powerpoint/2010/main" val="40259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2 Interpretation</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2"/>
            <a:ext cx="10515600" cy="3903651"/>
          </a:xfrm>
        </p:spPr>
        <p:txBody>
          <a:bodyPr>
            <a:normAutofit fontScale="85000" lnSpcReduction="10000"/>
          </a:bodyPr>
          <a:lstStyle/>
          <a:p>
            <a:pPr fontAlgn="base"/>
            <a:r>
              <a:rPr lang="en-US" dirty="0">
                <a:solidFill>
                  <a:schemeClr val="bg1"/>
                </a:solidFill>
              </a:rPr>
              <a:t>Odd:</a:t>
            </a:r>
          </a:p>
          <a:p>
            <a:pPr lvl="1" fontAlgn="base"/>
            <a:r>
              <a:rPr lang="en-US" dirty="0">
                <a:solidFill>
                  <a:schemeClr val="bg1"/>
                </a:solidFill>
              </a:rPr>
              <a:t>DEs and Edge defenders possess roughly the same mean Marginal EPA, indicating similar levels of importance</a:t>
            </a:r>
          </a:p>
          <a:p>
            <a:pPr lvl="2" fontAlgn="base"/>
            <a:r>
              <a:rPr lang="en-US" dirty="0">
                <a:solidFill>
                  <a:schemeClr val="bg1"/>
                </a:solidFill>
              </a:rPr>
              <a:t>DTs, by comparison, are much less tied to performance, with a positive coefficient</a:t>
            </a:r>
          </a:p>
          <a:p>
            <a:pPr lvl="1" fontAlgn="base"/>
            <a:r>
              <a:rPr lang="en-US" dirty="0">
                <a:solidFill>
                  <a:schemeClr val="bg1"/>
                </a:solidFill>
              </a:rPr>
              <a:t>Edge defenders are heavily clustered, suggesting that there is little disparity between an average edge and a good one in an odd front</a:t>
            </a:r>
          </a:p>
          <a:p>
            <a:pPr fontAlgn="base"/>
            <a:r>
              <a:rPr lang="en-US" dirty="0">
                <a:solidFill>
                  <a:schemeClr val="bg1"/>
                </a:solidFill>
              </a:rPr>
              <a:t>Even:</a:t>
            </a:r>
          </a:p>
          <a:p>
            <a:pPr lvl="1" fontAlgn="base"/>
            <a:r>
              <a:rPr lang="en-US" dirty="0">
                <a:solidFill>
                  <a:schemeClr val="bg1"/>
                </a:solidFill>
              </a:rPr>
              <a:t>Defensive tackles provide the highest average boost to EPA due to their negative coefficients</a:t>
            </a:r>
          </a:p>
          <a:p>
            <a:pPr lvl="1" fontAlgn="base"/>
            <a:r>
              <a:rPr lang="en-US" dirty="0">
                <a:solidFill>
                  <a:schemeClr val="bg1"/>
                </a:solidFill>
              </a:rPr>
              <a:t>Defensive ends are more volatile than DTs or edges, with a greater dispersion of talent than Edges or Defensive tackles</a:t>
            </a:r>
          </a:p>
          <a:p>
            <a:pPr fontAlgn="base"/>
            <a:r>
              <a:rPr lang="en-US" sz="1700" dirty="0">
                <a:solidFill>
                  <a:schemeClr val="bg1"/>
                </a:solidFill>
              </a:rPr>
              <a:t>It is important to note that some position coefficients are negative because the baseline is composed of all players in the entire data set who played any position. The positive coefficient is not worrisome because it compares the players of a given position to a baseline of players across the entire defensive front. It does not necessarily mean backups outperform starters.</a:t>
            </a:r>
          </a:p>
          <a:p>
            <a:pPr marL="0" indent="0" algn="ctr">
              <a:buNone/>
            </a:pPr>
            <a:endParaRPr lang="en-US" sz="20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28</a:t>
            </a:fld>
            <a:endParaRPr lang="en-US"/>
          </a:p>
        </p:txBody>
      </p:sp>
    </p:spTree>
    <p:extLst>
      <p:ext uri="{BB962C8B-B14F-4D97-AF65-F5344CB8AC3E}">
        <p14:creationId xmlns:p14="http://schemas.microsoft.com/office/powerpoint/2010/main" val="229646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3a Results (run plays)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29</a:t>
            </a:fld>
            <a:endParaRPr lang="en-US"/>
          </a:p>
        </p:txBody>
      </p:sp>
      <p:sp>
        <p:nvSpPr>
          <p:cNvPr id="7" name="Rectangle 6">
            <a:extLst>
              <a:ext uri="{FF2B5EF4-FFF2-40B4-BE49-F238E27FC236}">
                <a16:creationId xmlns:a16="http://schemas.microsoft.com/office/drawing/2014/main" id="{4A2C79DF-676B-7D4D-9A72-4083ED1AF0C4}"/>
              </a:ext>
            </a:extLst>
          </p:cNvPr>
          <p:cNvSpPr/>
          <p:nvPr/>
        </p:nvSpPr>
        <p:spPr>
          <a:xfrm>
            <a:off x="633842" y="2113288"/>
            <a:ext cx="10924316" cy="41128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92A88FF-4CBE-4648-829A-0D6F3FD712F6}"/>
              </a:ext>
            </a:extLst>
          </p:cNvPr>
          <p:cNvPicPr>
            <a:picLocks noChangeAspect="1"/>
          </p:cNvPicPr>
          <p:nvPr/>
        </p:nvPicPr>
        <p:blipFill>
          <a:blip r:embed="rId3"/>
          <a:stretch>
            <a:fillRect/>
          </a:stretch>
        </p:blipFill>
        <p:spPr>
          <a:xfrm>
            <a:off x="1344706" y="2649072"/>
            <a:ext cx="9970456" cy="1503924"/>
          </a:xfrm>
          <a:prstGeom prst="rect">
            <a:avLst/>
          </a:prstGeom>
        </p:spPr>
      </p:pic>
      <p:pic>
        <p:nvPicPr>
          <p:cNvPr id="18" name="Picture 17">
            <a:extLst>
              <a:ext uri="{FF2B5EF4-FFF2-40B4-BE49-F238E27FC236}">
                <a16:creationId xmlns:a16="http://schemas.microsoft.com/office/drawing/2014/main" id="{D2E83539-FA43-0143-85A4-833DE65F6BE8}"/>
              </a:ext>
            </a:extLst>
          </p:cNvPr>
          <p:cNvPicPr>
            <a:picLocks noChangeAspect="1"/>
          </p:cNvPicPr>
          <p:nvPr/>
        </p:nvPicPr>
        <p:blipFill>
          <a:blip r:embed="rId4"/>
          <a:stretch>
            <a:fillRect/>
          </a:stretch>
        </p:blipFill>
        <p:spPr>
          <a:xfrm>
            <a:off x="1344706" y="4411832"/>
            <a:ext cx="9949658" cy="1439147"/>
          </a:xfrm>
          <a:prstGeom prst="rect">
            <a:avLst/>
          </a:prstGeom>
        </p:spPr>
      </p:pic>
    </p:spTree>
    <p:extLst>
      <p:ext uri="{BB962C8B-B14F-4D97-AF65-F5344CB8AC3E}">
        <p14:creationId xmlns:p14="http://schemas.microsoft.com/office/powerpoint/2010/main" val="368850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04077-0ADE-7348-A42C-90F040FE9B1A}"/>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Research Questions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C18997-E7BE-AA40-BB7C-6B0EB196F9E6}"/>
              </a:ext>
            </a:extLst>
          </p:cNvPr>
          <p:cNvSpPr>
            <a:spLocks noGrp="1"/>
          </p:cNvSpPr>
          <p:nvPr>
            <p:ph idx="1"/>
          </p:nvPr>
        </p:nvSpPr>
        <p:spPr>
          <a:xfrm>
            <a:off x="838200" y="2269172"/>
            <a:ext cx="10825480" cy="4098611"/>
          </a:xfrm>
        </p:spPr>
        <p:txBody>
          <a:bodyPr>
            <a:normAutofit/>
          </a:bodyPr>
          <a:lstStyle/>
          <a:p>
            <a:r>
              <a:rPr lang="en-US" dirty="0">
                <a:solidFill>
                  <a:schemeClr val="bg1"/>
                </a:solidFill>
              </a:rPr>
              <a:t>Based on the 2019 SIS Player Data for weeks 9-17:</a:t>
            </a:r>
          </a:p>
          <a:p>
            <a:pPr lvl="1"/>
            <a:r>
              <a:rPr lang="en-US" sz="2800" dirty="0">
                <a:solidFill>
                  <a:schemeClr val="bg1"/>
                </a:solidFill>
              </a:rPr>
              <a:t>1. Which is the most valuable defensive line position? You can define the positions however you like.</a:t>
            </a:r>
          </a:p>
          <a:p>
            <a:pPr lvl="1"/>
            <a:r>
              <a:rPr lang="en-US" sz="2800" dirty="0">
                <a:solidFill>
                  <a:schemeClr val="bg1"/>
                </a:solidFill>
              </a:rPr>
              <a:t>2. What is the nature of the distribution of talent between the defensive line positions, as you define them?</a:t>
            </a:r>
          </a:p>
          <a:p>
            <a:pPr lvl="1"/>
            <a:r>
              <a:rPr lang="en-US" sz="2800" dirty="0">
                <a:solidFill>
                  <a:schemeClr val="bg1"/>
                </a:solidFill>
              </a:rPr>
              <a:t>3.  </a:t>
            </a:r>
            <a:r>
              <a:rPr lang="en-US" sz="2000" dirty="0">
                <a:solidFill>
                  <a:schemeClr val="bg1"/>
                </a:solidFill>
              </a:rPr>
              <a:t>a. In which in-game situations would the answer to Question 1 change?</a:t>
            </a:r>
          </a:p>
          <a:p>
            <a:pPr marL="914400" lvl="2" indent="0">
              <a:buNone/>
            </a:pPr>
            <a:r>
              <a:rPr lang="en-US" dirty="0">
                <a:solidFill>
                  <a:schemeClr val="bg1"/>
                </a:solidFill>
              </a:rPr>
              <a:t>    b. In which roster construction situations would the answer to Question 1 change?</a:t>
            </a:r>
          </a:p>
          <a:p>
            <a:pPr lvl="2"/>
            <a:endParaRPr lang="en-US" sz="2400" dirty="0">
              <a:solidFill>
                <a:schemeClr val="bg1"/>
              </a:solidFill>
            </a:endParaRPr>
          </a:p>
          <a:p>
            <a:pPr marL="457200" lvl="1" indent="0">
              <a:buNone/>
            </a:pPr>
            <a:endParaRPr lang="en-US" dirty="0">
              <a:solidFill>
                <a:schemeClr val="bg1"/>
              </a:solidFill>
            </a:endParaRPr>
          </a:p>
        </p:txBody>
      </p:sp>
      <p:pic>
        <p:nvPicPr>
          <p:cNvPr id="6" name="Picture 5" descr="A close up of a sign&#10;&#10;Description automatically generated">
            <a:extLst>
              <a:ext uri="{FF2B5EF4-FFF2-40B4-BE49-F238E27FC236}">
                <a16:creationId xmlns:a16="http://schemas.microsoft.com/office/drawing/2014/main" id="{2AC57A3C-5BFD-7146-A5BE-603E2EFA02E8}"/>
              </a:ext>
            </a:extLst>
          </p:cNvPr>
          <p:cNvPicPr>
            <a:picLocks noChangeAspect="1"/>
          </p:cNvPicPr>
          <p:nvPr/>
        </p:nvPicPr>
        <p:blipFill>
          <a:blip r:embed="rId2"/>
          <a:stretch>
            <a:fillRect/>
          </a:stretch>
        </p:blipFill>
        <p:spPr>
          <a:xfrm>
            <a:off x="9120249" y="280968"/>
            <a:ext cx="2750187" cy="1832312"/>
          </a:xfrm>
          <a:prstGeom prst="rect">
            <a:avLst/>
          </a:prstGeom>
        </p:spPr>
      </p:pic>
      <p:sp>
        <p:nvSpPr>
          <p:cNvPr id="4" name="Slide Number Placeholder 3">
            <a:extLst>
              <a:ext uri="{FF2B5EF4-FFF2-40B4-BE49-F238E27FC236}">
                <a16:creationId xmlns:a16="http://schemas.microsoft.com/office/drawing/2014/main" id="{16975950-798C-0740-8657-F36C5F4822C0}"/>
              </a:ext>
            </a:extLst>
          </p:cNvPr>
          <p:cNvSpPr>
            <a:spLocks noGrp="1"/>
          </p:cNvSpPr>
          <p:nvPr>
            <p:ph type="sldNum" sz="quarter" idx="12"/>
          </p:nvPr>
        </p:nvSpPr>
        <p:spPr>
          <a:xfrm>
            <a:off x="8610600" y="6211907"/>
            <a:ext cx="2743200" cy="365125"/>
          </a:xfrm>
        </p:spPr>
        <p:txBody>
          <a:bodyPr/>
          <a:lstStyle/>
          <a:p>
            <a:fld id="{FF878F06-CA71-AF4C-A00A-8015B92E4610}" type="slidenum">
              <a:rPr lang="en-US" smtClean="0"/>
              <a:t>3</a:t>
            </a:fld>
            <a:endParaRPr lang="en-US"/>
          </a:p>
        </p:txBody>
      </p:sp>
    </p:spTree>
    <p:extLst>
      <p:ext uri="{BB962C8B-B14F-4D97-AF65-F5344CB8AC3E}">
        <p14:creationId xmlns:p14="http://schemas.microsoft.com/office/powerpoint/2010/main" val="252830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3a Results (run plays)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30</a:t>
            </a:fld>
            <a:endParaRPr lang="en-US"/>
          </a:p>
        </p:txBody>
      </p:sp>
      <p:pic>
        <p:nvPicPr>
          <p:cNvPr id="4" name="Picture 3">
            <a:extLst>
              <a:ext uri="{FF2B5EF4-FFF2-40B4-BE49-F238E27FC236}">
                <a16:creationId xmlns:a16="http://schemas.microsoft.com/office/drawing/2014/main" id="{DD382318-B3B9-AB4C-BE79-C1CBCA0699DC}"/>
              </a:ext>
            </a:extLst>
          </p:cNvPr>
          <p:cNvPicPr>
            <a:picLocks noChangeAspect="1"/>
          </p:cNvPicPr>
          <p:nvPr/>
        </p:nvPicPr>
        <p:blipFill>
          <a:blip r:embed="rId3"/>
          <a:stretch>
            <a:fillRect/>
          </a:stretch>
        </p:blipFill>
        <p:spPr>
          <a:xfrm>
            <a:off x="3439144" y="2113280"/>
            <a:ext cx="5313711" cy="4227265"/>
          </a:xfrm>
          <a:prstGeom prst="rect">
            <a:avLst/>
          </a:prstGeom>
        </p:spPr>
      </p:pic>
    </p:spTree>
    <p:extLst>
      <p:ext uri="{BB962C8B-B14F-4D97-AF65-F5344CB8AC3E}">
        <p14:creationId xmlns:p14="http://schemas.microsoft.com/office/powerpoint/2010/main" val="3679020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3b Results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31</a:t>
            </a:fld>
            <a:endParaRPr lang="en-US"/>
          </a:p>
        </p:txBody>
      </p:sp>
      <p:sp>
        <p:nvSpPr>
          <p:cNvPr id="8" name="Rectangle 7">
            <a:extLst>
              <a:ext uri="{FF2B5EF4-FFF2-40B4-BE49-F238E27FC236}">
                <a16:creationId xmlns:a16="http://schemas.microsoft.com/office/drawing/2014/main" id="{B19677AB-593F-7140-AA83-F800C657DC07}"/>
              </a:ext>
            </a:extLst>
          </p:cNvPr>
          <p:cNvSpPr/>
          <p:nvPr/>
        </p:nvSpPr>
        <p:spPr>
          <a:xfrm>
            <a:off x="1045408" y="2732054"/>
            <a:ext cx="10101184" cy="2676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5E8FC1-D5F5-904F-B43B-D59AC0BDAEB9}"/>
              </a:ext>
            </a:extLst>
          </p:cNvPr>
          <p:cNvPicPr>
            <a:picLocks noChangeAspect="1"/>
          </p:cNvPicPr>
          <p:nvPr/>
        </p:nvPicPr>
        <p:blipFill>
          <a:blip r:embed="rId3"/>
          <a:stretch>
            <a:fillRect/>
          </a:stretch>
        </p:blipFill>
        <p:spPr>
          <a:xfrm>
            <a:off x="1459769" y="3354351"/>
            <a:ext cx="9272462" cy="1299428"/>
          </a:xfrm>
          <a:prstGeom prst="rect">
            <a:avLst/>
          </a:prstGeom>
        </p:spPr>
      </p:pic>
    </p:spTree>
    <p:extLst>
      <p:ext uri="{BB962C8B-B14F-4D97-AF65-F5344CB8AC3E}">
        <p14:creationId xmlns:p14="http://schemas.microsoft.com/office/powerpoint/2010/main" val="211304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Model 3b Results (pass plays)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32</a:t>
            </a:fld>
            <a:endParaRPr lang="en-US"/>
          </a:p>
        </p:txBody>
      </p:sp>
      <p:pic>
        <p:nvPicPr>
          <p:cNvPr id="4" name="Picture 3">
            <a:extLst>
              <a:ext uri="{FF2B5EF4-FFF2-40B4-BE49-F238E27FC236}">
                <a16:creationId xmlns:a16="http://schemas.microsoft.com/office/drawing/2014/main" id="{891A8E09-4370-4B47-9426-94B3ABC2B9D8}"/>
              </a:ext>
            </a:extLst>
          </p:cNvPr>
          <p:cNvPicPr>
            <a:picLocks noChangeAspect="1"/>
          </p:cNvPicPr>
          <p:nvPr/>
        </p:nvPicPr>
        <p:blipFill>
          <a:blip r:embed="rId3"/>
          <a:stretch>
            <a:fillRect/>
          </a:stretch>
        </p:blipFill>
        <p:spPr>
          <a:xfrm>
            <a:off x="3489325" y="2113280"/>
            <a:ext cx="5213350" cy="4147423"/>
          </a:xfrm>
          <a:prstGeom prst="rect">
            <a:avLst/>
          </a:prstGeom>
        </p:spPr>
      </p:pic>
      <p:pic>
        <p:nvPicPr>
          <p:cNvPr id="10" name="Picture 9">
            <a:extLst>
              <a:ext uri="{FF2B5EF4-FFF2-40B4-BE49-F238E27FC236}">
                <a16:creationId xmlns:a16="http://schemas.microsoft.com/office/drawing/2014/main" id="{A0E70215-BCC8-0348-A3DD-F60566F3CAEF}"/>
              </a:ext>
            </a:extLst>
          </p:cNvPr>
          <p:cNvPicPr>
            <a:picLocks noChangeAspect="1"/>
          </p:cNvPicPr>
          <p:nvPr/>
        </p:nvPicPr>
        <p:blipFill>
          <a:blip r:embed="rId2"/>
          <a:stretch>
            <a:fillRect/>
          </a:stretch>
        </p:blipFill>
        <p:spPr>
          <a:xfrm>
            <a:off x="3895104" y="2507941"/>
            <a:ext cx="1163241" cy="775010"/>
          </a:xfrm>
          <a:prstGeom prst="rect">
            <a:avLst/>
          </a:prstGeom>
        </p:spPr>
      </p:pic>
    </p:spTree>
    <p:extLst>
      <p:ext uri="{BB962C8B-B14F-4D97-AF65-F5344CB8AC3E}">
        <p14:creationId xmlns:p14="http://schemas.microsoft.com/office/powerpoint/2010/main" val="25882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3 Interpretation</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B1080D9-070A-8147-8A89-1604F58688F9}"/>
              </a:ext>
            </a:extLst>
          </p:cNvPr>
          <p:cNvSpPr>
            <a:spLocks noGrp="1"/>
          </p:cNvSpPr>
          <p:nvPr>
            <p:ph idx="1"/>
          </p:nvPr>
        </p:nvSpPr>
        <p:spPr>
          <a:xfrm>
            <a:off x="838200" y="2269172"/>
            <a:ext cx="10515600" cy="3903655"/>
          </a:xfrm>
        </p:spPr>
        <p:txBody>
          <a:bodyPr>
            <a:normAutofit fontScale="85000" lnSpcReduction="20000"/>
          </a:bodyPr>
          <a:lstStyle/>
          <a:p>
            <a:pPr fontAlgn="base"/>
            <a:r>
              <a:rPr lang="en-US" dirty="0">
                <a:solidFill>
                  <a:schemeClr val="bg1"/>
                </a:solidFill>
              </a:rPr>
              <a:t>Run Plays:</a:t>
            </a:r>
          </a:p>
          <a:p>
            <a:pPr lvl="1" fontAlgn="base"/>
            <a:r>
              <a:rPr lang="en-US" dirty="0">
                <a:solidFill>
                  <a:schemeClr val="bg1"/>
                </a:solidFill>
              </a:rPr>
              <a:t>DEs have the greatest average impact on EPA, followed by DTs and then linebackers, even when accounting for proximity to play</a:t>
            </a:r>
          </a:p>
          <a:p>
            <a:pPr lvl="2" fontAlgn="base"/>
            <a:r>
              <a:rPr lang="en-US" dirty="0">
                <a:solidFill>
                  <a:schemeClr val="bg1"/>
                </a:solidFill>
              </a:rPr>
              <a:t> Linebackers, however, have the highest standard deviation, indicating that they have the highest varying degree of impact on run plays</a:t>
            </a:r>
          </a:p>
          <a:p>
            <a:pPr lvl="1" fontAlgn="base"/>
            <a:r>
              <a:rPr lang="en-US" dirty="0">
                <a:solidFill>
                  <a:schemeClr val="bg1"/>
                </a:solidFill>
              </a:rPr>
              <a:t>Gaps away:</a:t>
            </a:r>
          </a:p>
          <a:p>
            <a:pPr lvl="2" fontAlgn="base"/>
            <a:r>
              <a:rPr lang="en-US" dirty="0">
                <a:solidFill>
                  <a:schemeClr val="bg1"/>
                </a:solidFill>
              </a:rPr>
              <a:t>The positive mean of gaps away interactions for each position indicate that EPA will increase (from the offense’s perspective) the further away from the play that a given player </a:t>
            </a:r>
          </a:p>
          <a:p>
            <a:pPr lvl="3" fontAlgn="base"/>
            <a:r>
              <a:rPr lang="en-US" dirty="0">
                <a:solidFill>
                  <a:schemeClr val="bg1"/>
                </a:solidFill>
              </a:rPr>
              <a:t>I.e. players closest to the point of attack have the greatest effect on EPA</a:t>
            </a:r>
          </a:p>
          <a:p>
            <a:pPr lvl="3" fontAlgn="base"/>
            <a:r>
              <a:rPr lang="en-US" dirty="0">
                <a:solidFill>
                  <a:schemeClr val="bg1"/>
                </a:solidFill>
              </a:rPr>
              <a:t>This effect is greatest for DTs, which is intuitive because they are generally the largest and slowest players in the defensive front. Similarly, the effect is smallest for linebackers, as they are generally the smallest and fastest, and therefore can more readily contribute from further away from the designed gap.</a:t>
            </a:r>
          </a:p>
          <a:p>
            <a:pPr fontAlgn="base"/>
            <a:r>
              <a:rPr lang="en-US" dirty="0">
                <a:solidFill>
                  <a:schemeClr val="bg1"/>
                </a:solidFill>
              </a:rPr>
              <a:t>Pass plays:</a:t>
            </a:r>
          </a:p>
          <a:p>
            <a:pPr lvl="1" fontAlgn="base"/>
            <a:r>
              <a:rPr lang="en-US" dirty="0">
                <a:solidFill>
                  <a:schemeClr val="bg1"/>
                </a:solidFill>
              </a:rPr>
              <a:t>DEs have the highest average effect upon pass play EPA</a:t>
            </a:r>
          </a:p>
          <a:p>
            <a:pPr lvl="2" fontAlgn="base"/>
            <a:r>
              <a:rPr lang="en-US" dirty="0">
                <a:solidFill>
                  <a:schemeClr val="bg1"/>
                </a:solidFill>
              </a:rPr>
              <a:t>DEs are also the most volatile, with the highest degree of dispersion of talent  </a:t>
            </a:r>
          </a:p>
          <a:p>
            <a:pPr lvl="1" fontAlgn="base"/>
            <a:endParaRPr lang="en-US" dirty="0">
              <a:solidFill>
                <a:schemeClr val="bg1"/>
              </a:solidFill>
            </a:endParaRPr>
          </a:p>
          <a:p>
            <a:pPr marL="0" indent="0" algn="ctr">
              <a:buNone/>
            </a:pPr>
            <a:endParaRPr lang="en-US" sz="2000" dirty="0">
              <a:solidFill>
                <a:schemeClr val="bg1"/>
              </a:solidFill>
            </a:endParaRPr>
          </a:p>
        </p:txBody>
      </p: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33</a:t>
            </a:fld>
            <a:endParaRPr lang="en-US"/>
          </a:p>
        </p:txBody>
      </p:sp>
    </p:spTree>
    <p:extLst>
      <p:ext uri="{BB962C8B-B14F-4D97-AF65-F5344CB8AC3E}">
        <p14:creationId xmlns:p14="http://schemas.microsoft.com/office/powerpoint/2010/main" val="512608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Conclusions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AB71D7A-1F8E-A049-9172-8AD96EE17D84}"/>
              </a:ext>
            </a:extLst>
          </p:cNvPr>
          <p:cNvSpPr>
            <a:spLocks noGrp="1"/>
          </p:cNvSpPr>
          <p:nvPr>
            <p:ph type="sldNum" sz="quarter" idx="12"/>
          </p:nvPr>
        </p:nvSpPr>
        <p:spPr/>
        <p:txBody>
          <a:bodyPr/>
          <a:lstStyle/>
          <a:p>
            <a:fld id="{FF878F06-CA71-AF4C-A00A-8015B92E4610}" type="slidenum">
              <a:rPr lang="en-US" smtClean="0"/>
              <a:t>34</a:t>
            </a:fld>
            <a:endParaRPr lang="en-US"/>
          </a:p>
        </p:txBody>
      </p:sp>
    </p:spTree>
    <p:extLst>
      <p:ext uri="{BB962C8B-B14F-4D97-AF65-F5344CB8AC3E}">
        <p14:creationId xmlns:p14="http://schemas.microsoft.com/office/powerpoint/2010/main" val="60751611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Conclusions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35</a:t>
            </a:fld>
            <a:endParaRPr lang="en-US"/>
          </a:p>
        </p:txBody>
      </p:sp>
      <p:sp>
        <p:nvSpPr>
          <p:cNvPr id="4" name="TextBox 3">
            <a:extLst>
              <a:ext uri="{FF2B5EF4-FFF2-40B4-BE49-F238E27FC236}">
                <a16:creationId xmlns:a16="http://schemas.microsoft.com/office/drawing/2014/main" id="{0C0F2338-0410-464A-A396-B72B25D81481}"/>
              </a:ext>
            </a:extLst>
          </p:cNvPr>
          <p:cNvSpPr txBox="1"/>
          <p:nvPr/>
        </p:nvSpPr>
        <p:spPr>
          <a:xfrm>
            <a:off x="1077686" y="2220686"/>
            <a:ext cx="10396728" cy="4893647"/>
          </a:xfrm>
          <a:prstGeom prst="rect">
            <a:avLst/>
          </a:prstGeom>
          <a:noFill/>
        </p:spPr>
        <p:txBody>
          <a:bodyPr wrap="square" rtlCol="0">
            <a:spAutoFit/>
          </a:bodyPr>
          <a:lstStyle/>
          <a:p>
            <a:pPr marL="285750" indent="-285750">
              <a:buFontTx/>
              <a:buChar char="-"/>
            </a:pPr>
            <a:r>
              <a:rPr lang="en-US" sz="2000" dirty="0">
                <a:solidFill>
                  <a:schemeClr val="bg1"/>
                </a:solidFill>
              </a:rPr>
              <a:t>Preliminary findings (Model 1) indicate that defensive tackles are the most important defensive line position, followed by Defensive Ends </a:t>
            </a:r>
          </a:p>
          <a:p>
            <a:pPr marL="285750" indent="-285750">
              <a:buFontTx/>
              <a:buChar char="-"/>
            </a:pPr>
            <a:r>
              <a:rPr lang="en-US" sz="2000" dirty="0">
                <a:solidFill>
                  <a:schemeClr val="bg1"/>
                </a:solidFill>
              </a:rPr>
              <a:t>Front-specific models (Models 2a and 2b) indicate that order of importance of positions depends on front</a:t>
            </a:r>
          </a:p>
          <a:p>
            <a:pPr marL="742950" lvl="1" indent="-285750">
              <a:buFontTx/>
              <a:buChar char="-"/>
            </a:pPr>
            <a:r>
              <a:rPr lang="en-US" sz="2000" dirty="0">
                <a:solidFill>
                  <a:schemeClr val="bg1"/>
                </a:solidFill>
              </a:rPr>
              <a:t>In Odd fronts, defensive ends and edge defenders are the most important by average Marginal EPA (with roughly equivalent value)</a:t>
            </a:r>
          </a:p>
          <a:p>
            <a:pPr marL="742950" lvl="1" indent="-285750">
              <a:buFontTx/>
              <a:buChar char="-"/>
            </a:pPr>
            <a:r>
              <a:rPr lang="en-US" sz="2000" dirty="0">
                <a:solidFill>
                  <a:schemeClr val="bg1"/>
                </a:solidFill>
              </a:rPr>
              <a:t>In Even Fronts, defensive tackles are the most important defenders</a:t>
            </a:r>
          </a:p>
          <a:p>
            <a:pPr marL="285750" indent="-285750">
              <a:buFontTx/>
              <a:buChar char="-"/>
            </a:pPr>
            <a:r>
              <a:rPr lang="en-US" sz="2000" dirty="0">
                <a:solidFill>
                  <a:schemeClr val="bg1"/>
                </a:solidFill>
              </a:rPr>
              <a:t>Talent distribution</a:t>
            </a:r>
          </a:p>
          <a:p>
            <a:pPr marL="742950" lvl="1" indent="-285750">
              <a:buFontTx/>
              <a:buChar char="-"/>
            </a:pPr>
            <a:r>
              <a:rPr lang="en-US" sz="2000" dirty="0">
                <a:solidFill>
                  <a:schemeClr val="bg1"/>
                </a:solidFill>
              </a:rPr>
              <a:t>In both even fronts and odd fronts, the distribution of talent is most widely spread amongst defensive ends. Defensive ends have a much more spread out distribution, indicating that there is a bigger disparity between a good DE and a great one than between a good and great DT or Edge</a:t>
            </a:r>
          </a:p>
          <a:p>
            <a:pPr marL="742950" lvl="1" indent="-285750">
              <a:buFontTx/>
              <a:buChar char="-"/>
            </a:pPr>
            <a:endParaRPr lang="en-US" dirty="0">
              <a:solidFill>
                <a:schemeClr val="bg1"/>
              </a:solidFill>
            </a:endParaRPr>
          </a:p>
          <a:p>
            <a:pPr marL="285750" indent="-285750">
              <a:buFontTx/>
              <a:buChar char="-"/>
            </a:pPr>
            <a:endParaRPr lang="en-US" dirty="0">
              <a:solidFill>
                <a:schemeClr val="bg1"/>
              </a:solidFill>
            </a:endParaRPr>
          </a:p>
          <a:p>
            <a:pPr marL="742950" lvl="1" indent="-285750">
              <a:buFontTx/>
              <a:buChar char="-"/>
            </a:pPr>
            <a:endParaRPr lang="en-US" dirty="0">
              <a:solidFill>
                <a:schemeClr val="bg1"/>
              </a:solidFill>
            </a:endParaRPr>
          </a:p>
          <a:p>
            <a:r>
              <a:rPr lang="en-US" dirty="0">
                <a:solidFill>
                  <a:schemeClr val="bg1"/>
                </a:solidFill>
              </a:rPr>
              <a:t> </a:t>
            </a:r>
          </a:p>
        </p:txBody>
      </p:sp>
    </p:spTree>
    <p:extLst>
      <p:ext uri="{BB962C8B-B14F-4D97-AF65-F5344CB8AC3E}">
        <p14:creationId xmlns:p14="http://schemas.microsoft.com/office/powerpoint/2010/main" val="3912537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Conclusions (continued)</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36</a:t>
            </a:fld>
            <a:endParaRPr lang="en-US"/>
          </a:p>
        </p:txBody>
      </p:sp>
      <p:sp>
        <p:nvSpPr>
          <p:cNvPr id="4" name="TextBox 3">
            <a:extLst>
              <a:ext uri="{FF2B5EF4-FFF2-40B4-BE49-F238E27FC236}">
                <a16:creationId xmlns:a16="http://schemas.microsoft.com/office/drawing/2014/main" id="{0C0F2338-0410-464A-A396-B72B25D81481}"/>
              </a:ext>
            </a:extLst>
          </p:cNvPr>
          <p:cNvSpPr txBox="1"/>
          <p:nvPr/>
        </p:nvSpPr>
        <p:spPr>
          <a:xfrm>
            <a:off x="1077686" y="2220685"/>
            <a:ext cx="10538052" cy="3693319"/>
          </a:xfrm>
          <a:prstGeom prst="rect">
            <a:avLst/>
          </a:prstGeom>
          <a:noFill/>
        </p:spPr>
        <p:txBody>
          <a:bodyPr wrap="square" rtlCol="0">
            <a:spAutoFit/>
          </a:bodyPr>
          <a:lstStyle/>
          <a:p>
            <a:pPr marL="285750" indent="-285750">
              <a:buFontTx/>
              <a:buChar char="-"/>
            </a:pPr>
            <a:r>
              <a:rPr lang="en-US" dirty="0">
                <a:solidFill>
                  <a:schemeClr val="bg1"/>
                </a:solidFill>
              </a:rPr>
              <a:t>How do in-game situations affect the importance of certain positions?</a:t>
            </a:r>
          </a:p>
          <a:p>
            <a:pPr marL="742950" lvl="1" indent="-285750">
              <a:buFontTx/>
              <a:buChar char="-"/>
            </a:pPr>
            <a:r>
              <a:rPr lang="en-US" dirty="0">
                <a:solidFill>
                  <a:schemeClr val="bg1"/>
                </a:solidFill>
              </a:rPr>
              <a:t>Different positions/alignments are of more importance in run and pass plays</a:t>
            </a:r>
          </a:p>
          <a:p>
            <a:pPr marL="1200150" lvl="2" indent="-285750">
              <a:buFontTx/>
              <a:buChar char="-"/>
            </a:pPr>
            <a:r>
              <a:rPr lang="en-US" dirty="0">
                <a:solidFill>
                  <a:schemeClr val="bg1"/>
                </a:solidFill>
              </a:rPr>
              <a:t>Defensive ends are more important on pass plays than DTs or edge players</a:t>
            </a:r>
          </a:p>
          <a:p>
            <a:pPr marL="1200150" lvl="2" indent="-285750">
              <a:buFontTx/>
              <a:buChar char="-"/>
            </a:pPr>
            <a:r>
              <a:rPr lang="en-US" dirty="0">
                <a:solidFill>
                  <a:schemeClr val="bg1"/>
                </a:solidFill>
              </a:rPr>
              <a:t>In aggregate, DEs are most important on run plays</a:t>
            </a:r>
          </a:p>
          <a:p>
            <a:pPr marL="1657350" lvl="3" indent="-285750">
              <a:buFontTx/>
              <a:buChar char="-"/>
            </a:pPr>
            <a:r>
              <a:rPr lang="en-US" dirty="0">
                <a:solidFill>
                  <a:schemeClr val="bg1"/>
                </a:solidFill>
              </a:rPr>
              <a:t>However, on a given run play, the most critical players are those closest to the point of attack, regardless of position. </a:t>
            </a:r>
          </a:p>
          <a:p>
            <a:pPr marL="1200150" lvl="2" indent="-285750">
              <a:buFontTx/>
              <a:buChar char="-"/>
            </a:pPr>
            <a:r>
              <a:rPr lang="en-US" dirty="0">
                <a:solidFill>
                  <a:schemeClr val="bg1"/>
                </a:solidFill>
              </a:rPr>
              <a:t>When the defensive team is leading late in games, opposing teams become more likely to pass in an attempt to preserve game time. As a result, the value of defensive ends further in situations such as this, and DTs become more important relative to edges.  </a:t>
            </a:r>
          </a:p>
          <a:p>
            <a:pPr marL="1200150" lvl="2" indent="-285750">
              <a:buFontTx/>
              <a:buChar char="-"/>
            </a:pPr>
            <a:r>
              <a:rPr lang="en-US" dirty="0">
                <a:solidFill>
                  <a:schemeClr val="bg1"/>
                </a:solidFill>
              </a:rPr>
              <a:t>When the defensive team is trailing late in games, the opposing team generally becomes more likely to run in order to kill the clock. As a result, edge players become relatively less important compared to DTs. </a:t>
            </a:r>
          </a:p>
          <a:p>
            <a:endParaRPr lang="en-US" dirty="0">
              <a:solidFill>
                <a:schemeClr val="bg1"/>
              </a:solidFill>
            </a:endParaRPr>
          </a:p>
        </p:txBody>
      </p:sp>
    </p:spTree>
    <p:extLst>
      <p:ext uri="{BB962C8B-B14F-4D97-AF65-F5344CB8AC3E}">
        <p14:creationId xmlns:p14="http://schemas.microsoft.com/office/powerpoint/2010/main" val="61998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Roster Construction Conclusions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37</a:t>
            </a:fld>
            <a:endParaRPr lang="en-US"/>
          </a:p>
        </p:txBody>
      </p:sp>
      <p:sp>
        <p:nvSpPr>
          <p:cNvPr id="4" name="TextBox 3">
            <a:extLst>
              <a:ext uri="{FF2B5EF4-FFF2-40B4-BE49-F238E27FC236}">
                <a16:creationId xmlns:a16="http://schemas.microsoft.com/office/drawing/2014/main" id="{0C0F2338-0410-464A-A396-B72B25D81481}"/>
              </a:ext>
            </a:extLst>
          </p:cNvPr>
          <p:cNvSpPr txBox="1"/>
          <p:nvPr/>
        </p:nvSpPr>
        <p:spPr>
          <a:xfrm>
            <a:off x="1077685" y="2220684"/>
            <a:ext cx="10792751" cy="3970318"/>
          </a:xfrm>
          <a:prstGeom prst="rect">
            <a:avLst/>
          </a:prstGeom>
          <a:noFill/>
        </p:spPr>
        <p:txBody>
          <a:bodyPr wrap="square" rtlCol="0">
            <a:spAutoFit/>
          </a:bodyPr>
          <a:lstStyle/>
          <a:p>
            <a:pPr marL="285750" indent="-285750">
              <a:buFontTx/>
              <a:buChar char="-"/>
            </a:pPr>
            <a:r>
              <a:rPr lang="en-US" dirty="0">
                <a:solidFill>
                  <a:schemeClr val="bg1"/>
                </a:solidFill>
              </a:rPr>
              <a:t>Simple takeaways for roster construction:</a:t>
            </a:r>
          </a:p>
          <a:p>
            <a:pPr marL="742950" lvl="1" indent="-285750">
              <a:buFontTx/>
              <a:buChar char="-"/>
            </a:pPr>
            <a:r>
              <a:rPr lang="en-US" dirty="0">
                <a:solidFill>
                  <a:schemeClr val="bg1"/>
                </a:solidFill>
              </a:rPr>
              <a:t>In even fronts, most important defensive players are defensive tackles, but there is less dispersion in talent amongst DTs than amongst DEs. It is reasonable that the largest contracts should be reserved for top  DEs, who are more likely to be transcendent players and significantly better than their peers.</a:t>
            </a:r>
          </a:p>
          <a:p>
            <a:pPr marL="742950" lvl="1" indent="-285750">
              <a:buFontTx/>
              <a:buChar char="-"/>
            </a:pPr>
            <a:r>
              <a:rPr lang="en-US" dirty="0">
                <a:solidFill>
                  <a:schemeClr val="bg1"/>
                </a:solidFill>
              </a:rPr>
              <a:t>In odd fronts, DEs are more important and and they also have a higher dispersion. It is again reasonable for these players to get the biggest contracts. </a:t>
            </a:r>
          </a:p>
          <a:p>
            <a:pPr marL="285750" indent="-285750">
              <a:buFontTx/>
              <a:buChar char="-"/>
            </a:pPr>
            <a:r>
              <a:rPr lang="en-US" dirty="0">
                <a:solidFill>
                  <a:schemeClr val="bg1"/>
                </a:solidFill>
              </a:rPr>
              <a:t>In this project, we have not accounted for the rate at which any team uses any of the positions that we have outlined</a:t>
            </a:r>
          </a:p>
          <a:p>
            <a:pPr marL="742950" lvl="1" indent="-285750">
              <a:buFontTx/>
              <a:buChar char="-"/>
            </a:pPr>
            <a:r>
              <a:rPr lang="en-US" dirty="0">
                <a:solidFill>
                  <a:schemeClr val="bg1"/>
                </a:solidFill>
              </a:rPr>
              <a:t>Teams may utilize even fronts and odd fronts at varying ratios, and some utilize exclusively even or exclusive odd  </a:t>
            </a:r>
          </a:p>
          <a:p>
            <a:pPr marL="1200150" lvl="2" indent="-285750">
              <a:buFontTx/>
              <a:buChar char="-"/>
            </a:pPr>
            <a:r>
              <a:rPr lang="en-US" dirty="0">
                <a:solidFill>
                  <a:schemeClr val="bg1"/>
                </a:solidFill>
              </a:rPr>
              <a:t>Given the varying importance of position/alignment across front types, front offices utilizing a similar approach to us should estimate the number of snaps they expect to utilize a particular front or personnel group in order to weight for the importance of each position</a:t>
            </a:r>
          </a:p>
          <a:p>
            <a:pPr marL="285750" indent="-285750">
              <a:buFontTx/>
              <a:buChar char="-"/>
            </a:pPr>
            <a:endParaRPr lang="en-US" dirty="0">
              <a:solidFill>
                <a:schemeClr val="bg1"/>
              </a:solidFill>
            </a:endParaRPr>
          </a:p>
        </p:txBody>
      </p:sp>
    </p:spTree>
    <p:extLst>
      <p:ext uri="{BB962C8B-B14F-4D97-AF65-F5344CB8AC3E}">
        <p14:creationId xmlns:p14="http://schemas.microsoft.com/office/powerpoint/2010/main" val="206162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Additional Conclusions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38</a:t>
            </a:fld>
            <a:endParaRPr lang="en-US"/>
          </a:p>
        </p:txBody>
      </p:sp>
      <p:sp>
        <p:nvSpPr>
          <p:cNvPr id="4" name="TextBox 3">
            <a:extLst>
              <a:ext uri="{FF2B5EF4-FFF2-40B4-BE49-F238E27FC236}">
                <a16:creationId xmlns:a16="http://schemas.microsoft.com/office/drawing/2014/main" id="{85E01378-ADAA-EE41-903B-E1B5BC97DA9B}"/>
              </a:ext>
            </a:extLst>
          </p:cNvPr>
          <p:cNvSpPr txBox="1"/>
          <p:nvPr/>
        </p:nvSpPr>
        <p:spPr>
          <a:xfrm>
            <a:off x="1059366" y="2113280"/>
            <a:ext cx="10294434" cy="2308324"/>
          </a:xfrm>
          <a:prstGeom prst="rect">
            <a:avLst/>
          </a:prstGeom>
          <a:noFill/>
        </p:spPr>
        <p:txBody>
          <a:bodyPr wrap="square" rtlCol="0">
            <a:spAutoFit/>
          </a:bodyPr>
          <a:lstStyle/>
          <a:p>
            <a:pPr marL="285750" indent="-285750">
              <a:buFontTx/>
              <a:buChar char="-"/>
            </a:pPr>
            <a:r>
              <a:rPr lang="en-US" dirty="0">
                <a:solidFill>
                  <a:schemeClr val="bg1"/>
                </a:solidFill>
              </a:rPr>
              <a:t>Edge players in odd fronts are possibly overvalued</a:t>
            </a:r>
          </a:p>
          <a:p>
            <a:pPr marL="742950" lvl="1" indent="-285750">
              <a:buFontTx/>
              <a:buChar char="-"/>
            </a:pPr>
            <a:r>
              <a:rPr lang="en-US" dirty="0">
                <a:solidFill>
                  <a:schemeClr val="bg1"/>
                </a:solidFill>
              </a:rPr>
              <a:t>Players who align as “outside” alignments or 9-techs in 3-down linemen fronts are often 	  considered to be the most important pass rushers in such fronts, but evidence from this study       	   suggests that defensive ends are more important to team success</a:t>
            </a:r>
          </a:p>
          <a:p>
            <a:pPr marL="285750" indent="-285750">
              <a:buFontTx/>
              <a:buChar char="-"/>
            </a:pPr>
            <a:r>
              <a:rPr lang="en-US" dirty="0">
                <a:solidFill>
                  <a:schemeClr val="bg1"/>
                </a:solidFill>
              </a:rPr>
              <a:t>Odd DEs (4is, 4s, 5s, and 7s) are likely undervalued </a:t>
            </a:r>
          </a:p>
          <a:p>
            <a:pPr marL="742950" lvl="1" indent="-285750">
              <a:buFontTx/>
              <a:buChar char="-"/>
            </a:pPr>
            <a:r>
              <a:rPr lang="en-US" dirty="0">
                <a:solidFill>
                  <a:schemeClr val="bg1"/>
                </a:solidFill>
              </a:rPr>
              <a:t>As discussed above, edge players are often considered most important in odd fronts</a:t>
            </a:r>
          </a:p>
          <a:p>
            <a:pPr marL="285750" indent="-285750">
              <a:buFontTx/>
              <a:buChar char="-"/>
            </a:pPr>
            <a:r>
              <a:rPr lang="en-US" dirty="0">
                <a:solidFill>
                  <a:schemeClr val="bg1"/>
                </a:solidFill>
              </a:rPr>
              <a:t>As expected, on run plays, proximity to the ball determines a player’s effect upon EPA</a:t>
            </a:r>
          </a:p>
          <a:p>
            <a:pPr marL="742950" lvl="1" indent="-285750">
              <a:buFontTx/>
              <a:buChar char="-"/>
            </a:pPr>
            <a:r>
              <a:rPr lang="en-US" dirty="0">
                <a:solidFill>
                  <a:schemeClr val="bg1"/>
                </a:solidFill>
              </a:rPr>
              <a:t>In aggregate, DEs are most important on run plays. </a:t>
            </a:r>
          </a:p>
        </p:txBody>
      </p:sp>
    </p:spTree>
    <p:extLst>
      <p:ext uri="{BB962C8B-B14F-4D97-AF65-F5344CB8AC3E}">
        <p14:creationId xmlns:p14="http://schemas.microsoft.com/office/powerpoint/2010/main" val="228537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Limitations and Areas for Further Analysis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AB71D7A-1F8E-A049-9172-8AD96EE17D84}"/>
              </a:ext>
            </a:extLst>
          </p:cNvPr>
          <p:cNvSpPr>
            <a:spLocks noGrp="1"/>
          </p:cNvSpPr>
          <p:nvPr>
            <p:ph type="sldNum" sz="quarter" idx="12"/>
          </p:nvPr>
        </p:nvSpPr>
        <p:spPr>
          <a:xfrm>
            <a:off x="8610600" y="6244651"/>
            <a:ext cx="2743200" cy="365125"/>
          </a:xfrm>
        </p:spPr>
        <p:txBody>
          <a:bodyPr/>
          <a:lstStyle/>
          <a:p>
            <a:fld id="{FF878F06-CA71-AF4C-A00A-8015B92E4610}" type="slidenum">
              <a:rPr lang="en-US" smtClean="0"/>
              <a:t>39</a:t>
            </a:fld>
            <a:endParaRPr lang="en-US"/>
          </a:p>
        </p:txBody>
      </p:sp>
    </p:spTree>
    <p:extLst>
      <p:ext uri="{BB962C8B-B14F-4D97-AF65-F5344CB8AC3E}">
        <p14:creationId xmlns:p14="http://schemas.microsoft.com/office/powerpoint/2010/main" val="22901706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2A4B-4F55-024B-9333-C18B7E12541C}"/>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4BC8C557-9AFC-BB4C-835A-B2C1DD4F3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5333F9A-FA1F-8548-8FA8-30FBBDD68754}"/>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Our Approach</a:t>
            </a:r>
          </a:p>
        </p:txBody>
      </p:sp>
      <p:cxnSp>
        <p:nvCxnSpPr>
          <p:cNvPr id="6" name="Straight Connector 5">
            <a:extLst>
              <a:ext uri="{FF2B5EF4-FFF2-40B4-BE49-F238E27FC236}">
                <a16:creationId xmlns:a16="http://schemas.microsoft.com/office/drawing/2014/main" id="{B547911E-8EC1-494F-9C67-3F4C68F05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A551F194-68FE-BF45-8017-731BFD07941C}"/>
              </a:ext>
            </a:extLst>
          </p:cNvPr>
          <p:cNvSpPr txBox="1">
            <a:spLocks/>
          </p:cNvSpPr>
          <p:nvPr/>
        </p:nvSpPr>
        <p:spPr>
          <a:xfrm>
            <a:off x="838200" y="2269173"/>
            <a:ext cx="10515600" cy="365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9" name="Content Placeholder 8">
            <a:extLst>
              <a:ext uri="{FF2B5EF4-FFF2-40B4-BE49-F238E27FC236}">
                <a16:creationId xmlns:a16="http://schemas.microsoft.com/office/drawing/2014/main" id="{E6DE596C-BE56-9741-87A2-D88982402F32}"/>
              </a:ext>
            </a:extLst>
          </p:cNvPr>
          <p:cNvSpPr>
            <a:spLocks noGrp="1"/>
          </p:cNvSpPr>
          <p:nvPr>
            <p:ph idx="1"/>
          </p:nvPr>
        </p:nvSpPr>
        <p:spPr>
          <a:xfrm>
            <a:off x="897636" y="1934847"/>
            <a:ext cx="10396728" cy="4603113"/>
          </a:xfrm>
        </p:spPr>
        <p:txBody>
          <a:bodyPr>
            <a:normAutofit fontScale="92500" lnSpcReduction="10000"/>
          </a:bodyPr>
          <a:lstStyle/>
          <a:p>
            <a:r>
              <a:rPr lang="en-US" sz="2400" dirty="0">
                <a:solidFill>
                  <a:schemeClr val="bg1"/>
                </a:solidFill>
              </a:rPr>
              <a:t>Estimating Marginal EPA for defensive front players</a:t>
            </a:r>
          </a:p>
          <a:p>
            <a:pPr lvl="1"/>
            <a:r>
              <a:rPr lang="en-US" sz="2000" dirty="0">
                <a:solidFill>
                  <a:schemeClr val="bg1"/>
                </a:solidFill>
              </a:rPr>
              <a:t>Our strategy is to quantify the Expected Points Added above baseline (“Marginal EPA”) of defensive linemen and linebackers in the NFL</a:t>
            </a:r>
          </a:p>
          <a:p>
            <a:pPr lvl="2"/>
            <a:r>
              <a:rPr lang="en-US" sz="1600" dirty="0">
                <a:solidFill>
                  <a:schemeClr val="bg1"/>
                </a:solidFill>
              </a:rPr>
              <a:t> From this we determine the relative dispersion of talent at any given position or alignment </a:t>
            </a:r>
          </a:p>
          <a:p>
            <a:r>
              <a:rPr lang="en-US" sz="2400" dirty="0">
                <a:solidFill>
                  <a:schemeClr val="bg1"/>
                </a:solidFill>
              </a:rPr>
              <a:t>Primary conceptual considerations</a:t>
            </a:r>
          </a:p>
          <a:p>
            <a:pPr lvl="1"/>
            <a:r>
              <a:rPr lang="en-US" sz="2000" dirty="0">
                <a:solidFill>
                  <a:schemeClr val="bg1"/>
                </a:solidFill>
              </a:rPr>
              <a:t>The model compares the EPA of plays with a given player to plays without that player. By controlling for numerous factors, we argue the only difference between such plays is the presence of a particular player, suggesting any difference in EPA is attributable to that player.</a:t>
            </a:r>
          </a:p>
          <a:p>
            <a:pPr lvl="2"/>
            <a:r>
              <a:rPr lang="en-US" sz="1600" dirty="0">
                <a:solidFill>
                  <a:schemeClr val="bg1"/>
                </a:solidFill>
              </a:rPr>
              <a:t>Controlling for:</a:t>
            </a:r>
          </a:p>
          <a:p>
            <a:pPr lvl="3"/>
            <a:r>
              <a:rPr lang="en-US" sz="1400" dirty="0">
                <a:solidFill>
                  <a:schemeClr val="bg1"/>
                </a:solidFill>
              </a:rPr>
              <a:t>Defensive front, defensive line</a:t>
            </a:r>
          </a:p>
          <a:p>
            <a:pPr lvl="3"/>
            <a:r>
              <a:rPr lang="en-US" sz="1400" dirty="0">
                <a:solidFill>
                  <a:schemeClr val="bg1"/>
                </a:solidFill>
              </a:rPr>
              <a:t>Situation (down and distance, time remaining, location on field, etc.)</a:t>
            </a:r>
          </a:p>
          <a:p>
            <a:pPr lvl="3"/>
            <a:r>
              <a:rPr lang="en-US" sz="1400" dirty="0">
                <a:solidFill>
                  <a:schemeClr val="bg1"/>
                </a:solidFill>
              </a:rPr>
              <a:t>Defensive lineman’s alignment, defensive lineman’s distance from the point of attack</a:t>
            </a:r>
          </a:p>
          <a:p>
            <a:pPr lvl="3"/>
            <a:r>
              <a:rPr lang="en-US" sz="1400" dirty="0">
                <a:solidFill>
                  <a:schemeClr val="bg1"/>
                </a:solidFill>
              </a:rPr>
              <a:t>Opposing offense and defensive team</a:t>
            </a:r>
          </a:p>
          <a:p>
            <a:pPr lvl="1"/>
            <a:r>
              <a:rPr lang="en-US" sz="2000" dirty="0">
                <a:solidFill>
                  <a:schemeClr val="bg1"/>
                </a:solidFill>
              </a:rPr>
              <a:t>Rejection of individual performance statistics (sacks, tackles, interceptions, etc.)</a:t>
            </a:r>
          </a:p>
          <a:p>
            <a:pPr lvl="2"/>
            <a:r>
              <a:rPr lang="en-US" sz="1400" dirty="0">
                <a:solidFill>
                  <a:schemeClr val="bg1"/>
                </a:solidFill>
              </a:rPr>
              <a:t>Replace performance statistics with the use of “agnostic” econometric modeling that projects the added value above baseline/replacement arising from a player being on the field, irrespective of traditional statistics</a:t>
            </a:r>
          </a:p>
          <a:p>
            <a:pPr lvl="2"/>
            <a:r>
              <a:rPr lang="en-US" sz="1400" dirty="0">
                <a:solidFill>
                  <a:schemeClr val="bg1"/>
                </a:solidFill>
              </a:rPr>
              <a:t>Given the fact that defensive linemen rotate in and out of the game frequently, this is the perfect position group to take this approach with</a:t>
            </a:r>
            <a:endParaRPr lang="en-US" sz="1600" dirty="0">
              <a:solidFill>
                <a:schemeClr val="bg1"/>
              </a:solidFill>
            </a:endParaRPr>
          </a:p>
          <a:p>
            <a:pPr lvl="2"/>
            <a:endParaRPr lang="en-US" sz="1600" dirty="0">
              <a:solidFill>
                <a:schemeClr val="bg1"/>
              </a:solidFill>
            </a:endParaRPr>
          </a:p>
        </p:txBody>
      </p:sp>
      <p:pic>
        <p:nvPicPr>
          <p:cNvPr id="8" name="Picture 7" descr="A close up of a sign&#10;&#10;Description automatically generated">
            <a:extLst>
              <a:ext uri="{FF2B5EF4-FFF2-40B4-BE49-F238E27FC236}">
                <a16:creationId xmlns:a16="http://schemas.microsoft.com/office/drawing/2014/main" id="{A0F05180-C57C-1A41-ABF0-983DDC909535}"/>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FC824FAA-EBE7-F142-A17D-EBA860D91005}"/>
              </a:ext>
            </a:extLst>
          </p:cNvPr>
          <p:cNvSpPr>
            <a:spLocks noGrp="1"/>
          </p:cNvSpPr>
          <p:nvPr>
            <p:ph type="sldNum" sz="quarter" idx="12"/>
          </p:nvPr>
        </p:nvSpPr>
        <p:spPr>
          <a:xfrm>
            <a:off x="8606487" y="6250780"/>
            <a:ext cx="2743200" cy="365125"/>
          </a:xfrm>
        </p:spPr>
        <p:txBody>
          <a:bodyPr/>
          <a:lstStyle/>
          <a:p>
            <a:fld id="{FF878F06-CA71-AF4C-A00A-8015B92E4610}" type="slidenum">
              <a:rPr lang="en-US" smtClean="0"/>
              <a:t>4</a:t>
            </a:fld>
            <a:endParaRPr lang="en-US"/>
          </a:p>
        </p:txBody>
      </p:sp>
    </p:spTree>
    <p:extLst>
      <p:ext uri="{BB962C8B-B14F-4D97-AF65-F5344CB8AC3E}">
        <p14:creationId xmlns:p14="http://schemas.microsoft.com/office/powerpoint/2010/main" val="3127848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Limitations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40</a:t>
            </a:fld>
            <a:endParaRPr lang="en-US"/>
          </a:p>
        </p:txBody>
      </p:sp>
      <p:sp>
        <p:nvSpPr>
          <p:cNvPr id="4" name="TextBox 3">
            <a:extLst>
              <a:ext uri="{FF2B5EF4-FFF2-40B4-BE49-F238E27FC236}">
                <a16:creationId xmlns:a16="http://schemas.microsoft.com/office/drawing/2014/main" id="{8699B9DF-3AD1-4F40-BB45-38F78685D54E}"/>
              </a:ext>
            </a:extLst>
          </p:cNvPr>
          <p:cNvSpPr txBox="1"/>
          <p:nvPr/>
        </p:nvSpPr>
        <p:spPr>
          <a:xfrm>
            <a:off x="897636" y="2113278"/>
            <a:ext cx="10456164" cy="3693319"/>
          </a:xfrm>
          <a:prstGeom prst="rect">
            <a:avLst/>
          </a:prstGeom>
          <a:noFill/>
        </p:spPr>
        <p:txBody>
          <a:bodyPr wrap="square" rtlCol="0">
            <a:spAutoFit/>
          </a:bodyPr>
          <a:lstStyle/>
          <a:p>
            <a:pPr marL="285750" indent="-285750">
              <a:buFontTx/>
              <a:buChar char="-"/>
            </a:pPr>
            <a:r>
              <a:rPr lang="en-US" dirty="0">
                <a:solidFill>
                  <a:schemeClr val="bg1"/>
                </a:solidFill>
              </a:rPr>
              <a:t>Gap and assignment variation</a:t>
            </a:r>
          </a:p>
          <a:p>
            <a:pPr marL="742950" lvl="1" indent="-285750">
              <a:buFontTx/>
              <a:buChar char="-"/>
            </a:pPr>
            <a:r>
              <a:rPr lang="en-US" dirty="0">
                <a:solidFill>
                  <a:schemeClr val="bg1"/>
                </a:solidFill>
              </a:rPr>
              <a:t>The current data does not indicate the players assignment </a:t>
            </a:r>
          </a:p>
          <a:p>
            <a:pPr marL="1200150" lvl="2" indent="-285750">
              <a:buFontTx/>
              <a:buChar char="-"/>
            </a:pPr>
            <a:r>
              <a:rPr lang="en-US" dirty="0">
                <a:solidFill>
                  <a:schemeClr val="bg1"/>
                </a:solidFill>
              </a:rPr>
              <a:t>Although fronts ask similar things of their players, we don’t know from the given data exactly what they were asked to do.</a:t>
            </a:r>
          </a:p>
          <a:p>
            <a:pPr marL="1657350" lvl="3" indent="-285750">
              <a:buFontTx/>
              <a:buChar char="-"/>
            </a:pPr>
            <a:r>
              <a:rPr lang="en-US" dirty="0">
                <a:solidFill>
                  <a:schemeClr val="bg1"/>
                </a:solidFill>
              </a:rPr>
              <a:t>Somewhat of a remedy for this would be to record which gap the player played after the snap (</a:t>
            </a:r>
            <a:r>
              <a:rPr lang="en-US" dirty="0" err="1">
                <a:solidFill>
                  <a:schemeClr val="bg1"/>
                </a:solidFill>
              </a:rPr>
              <a:t>ie</a:t>
            </a:r>
            <a:r>
              <a:rPr lang="en-US" dirty="0">
                <a:solidFill>
                  <a:schemeClr val="bg1"/>
                </a:solidFill>
              </a:rPr>
              <a:t>: if he slanted to another gap or got reached)</a:t>
            </a:r>
          </a:p>
          <a:p>
            <a:pPr marL="285750" indent="-285750">
              <a:buFontTx/>
              <a:buChar char="-"/>
            </a:pPr>
            <a:r>
              <a:rPr lang="en-US" dirty="0">
                <a:solidFill>
                  <a:schemeClr val="bg1"/>
                </a:solidFill>
              </a:rPr>
              <a:t>Situational controls</a:t>
            </a:r>
          </a:p>
          <a:p>
            <a:pPr marL="742950" lvl="1" indent="-285750">
              <a:buFontTx/>
              <a:buChar char="-"/>
            </a:pPr>
            <a:r>
              <a:rPr lang="en-US" dirty="0">
                <a:solidFill>
                  <a:schemeClr val="bg1"/>
                </a:solidFill>
              </a:rPr>
              <a:t>Due to time constraints we were unable to precisely model the effects that various situations have upon EPA </a:t>
            </a:r>
          </a:p>
          <a:p>
            <a:pPr marL="1200150" lvl="2" indent="-285750">
              <a:buFontTx/>
              <a:buChar char="-"/>
            </a:pPr>
            <a:r>
              <a:rPr lang="en-US" dirty="0">
                <a:solidFill>
                  <a:schemeClr val="bg1"/>
                </a:solidFill>
              </a:rPr>
              <a:t>For example, time remaining may have a non-linear relationship with EPA. We attempted to control for this in a number of ways (time left in game, indicators for whether or not there is less than four minutes remaining in the first half or the game). It would be ideal to understand these relationships more precisely.</a:t>
            </a:r>
          </a:p>
        </p:txBody>
      </p:sp>
    </p:spTree>
    <p:extLst>
      <p:ext uri="{BB962C8B-B14F-4D97-AF65-F5344CB8AC3E}">
        <p14:creationId xmlns:p14="http://schemas.microsoft.com/office/powerpoint/2010/main" val="1837813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sz="4000" dirty="0">
                <a:solidFill>
                  <a:schemeClr val="bg1"/>
                </a:solidFill>
              </a:rPr>
              <a:t>Further Analysis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41</a:t>
            </a:fld>
            <a:endParaRPr lang="en-US"/>
          </a:p>
        </p:txBody>
      </p:sp>
      <p:sp>
        <p:nvSpPr>
          <p:cNvPr id="4" name="TextBox 3">
            <a:extLst>
              <a:ext uri="{FF2B5EF4-FFF2-40B4-BE49-F238E27FC236}">
                <a16:creationId xmlns:a16="http://schemas.microsoft.com/office/drawing/2014/main" id="{8699B9DF-3AD1-4F40-BB45-38F78685D54E}"/>
              </a:ext>
            </a:extLst>
          </p:cNvPr>
          <p:cNvSpPr txBox="1"/>
          <p:nvPr/>
        </p:nvSpPr>
        <p:spPr>
          <a:xfrm>
            <a:off x="897635" y="1941926"/>
            <a:ext cx="10103740" cy="4493538"/>
          </a:xfrm>
          <a:prstGeom prst="rect">
            <a:avLst/>
          </a:prstGeom>
          <a:noFill/>
        </p:spPr>
        <p:txBody>
          <a:bodyPr wrap="square" rtlCol="0">
            <a:spAutoFit/>
          </a:bodyPr>
          <a:lstStyle/>
          <a:p>
            <a:pPr marL="285750" indent="-285750">
              <a:buFontTx/>
              <a:buChar char="-"/>
            </a:pPr>
            <a:r>
              <a:rPr lang="en-US" sz="1300" dirty="0">
                <a:solidFill>
                  <a:schemeClr val="bg1"/>
                </a:solidFill>
              </a:rPr>
              <a:t>Accounting for other players on the play</a:t>
            </a:r>
          </a:p>
          <a:p>
            <a:pPr marL="742950" lvl="1" indent="-285750">
              <a:buFontTx/>
              <a:buChar char="-"/>
            </a:pPr>
            <a:r>
              <a:rPr lang="en-US" sz="1300" dirty="0">
                <a:solidFill>
                  <a:schemeClr val="bg1"/>
                </a:solidFill>
              </a:rPr>
              <a:t>The model as it stands right now cannot account for the effect of other players that are on the field at the same time as any given player</a:t>
            </a:r>
          </a:p>
          <a:p>
            <a:pPr marL="1200150" lvl="2" indent="-285750">
              <a:buFontTx/>
              <a:buChar char="-"/>
            </a:pPr>
            <a:r>
              <a:rPr lang="en-US" sz="1300" dirty="0">
                <a:solidFill>
                  <a:schemeClr val="bg1"/>
                </a:solidFill>
              </a:rPr>
              <a:t>Ex: if Joey </a:t>
            </a:r>
            <a:r>
              <a:rPr lang="en-US" sz="1300" dirty="0" err="1">
                <a:solidFill>
                  <a:schemeClr val="bg1"/>
                </a:solidFill>
              </a:rPr>
              <a:t>Bosa</a:t>
            </a:r>
            <a:r>
              <a:rPr lang="en-US" sz="1300" dirty="0">
                <a:solidFill>
                  <a:schemeClr val="bg1"/>
                </a:solidFill>
              </a:rPr>
              <a:t> is often on the field at the same time as Melvin Ingram, </a:t>
            </a:r>
            <a:r>
              <a:rPr lang="en-US" sz="1300" dirty="0" err="1">
                <a:solidFill>
                  <a:schemeClr val="bg1"/>
                </a:solidFill>
              </a:rPr>
              <a:t>Bosa’s</a:t>
            </a:r>
            <a:r>
              <a:rPr lang="en-US" sz="1300" dirty="0">
                <a:solidFill>
                  <a:schemeClr val="bg1"/>
                </a:solidFill>
              </a:rPr>
              <a:t> marginal EPA may benefit due to Ingram’s contributions</a:t>
            </a:r>
          </a:p>
          <a:p>
            <a:pPr marL="1657350" lvl="3" indent="-285750">
              <a:buFontTx/>
              <a:buChar char="-"/>
            </a:pPr>
            <a:r>
              <a:rPr lang="en-US" sz="1300" dirty="0">
                <a:solidFill>
                  <a:schemeClr val="bg1"/>
                </a:solidFill>
              </a:rPr>
              <a:t>This is part of why we eliminated players with &gt;85% of snaps</a:t>
            </a:r>
          </a:p>
          <a:p>
            <a:pPr marL="1657350" lvl="3" indent="-285750">
              <a:buFontTx/>
              <a:buChar char="-"/>
            </a:pPr>
            <a:r>
              <a:rPr lang="en-US" sz="1300" dirty="0">
                <a:solidFill>
                  <a:schemeClr val="bg1"/>
                </a:solidFill>
              </a:rPr>
              <a:t>Future versions of our models maybe should include a way of controlling for teammate effects</a:t>
            </a:r>
          </a:p>
          <a:p>
            <a:pPr marL="1200150" lvl="2" indent="-285750">
              <a:buFontTx/>
              <a:buChar char="-"/>
            </a:pPr>
            <a:r>
              <a:rPr lang="en-US" sz="1300" dirty="0">
                <a:solidFill>
                  <a:schemeClr val="bg1"/>
                </a:solidFill>
              </a:rPr>
              <a:t>It would be helpful to include info on all players on the field, including all linebackers and their alignment shades (</a:t>
            </a:r>
            <a:r>
              <a:rPr lang="en-US" sz="1300" dirty="0" err="1">
                <a:solidFill>
                  <a:schemeClr val="bg1"/>
                </a:solidFill>
              </a:rPr>
              <a:t>eg.</a:t>
            </a:r>
            <a:r>
              <a:rPr lang="en-US" sz="1300" dirty="0">
                <a:solidFill>
                  <a:schemeClr val="bg1"/>
                </a:solidFill>
              </a:rPr>
              <a:t>: 30-technique, 40-tech), as well as all defensive backs</a:t>
            </a:r>
          </a:p>
          <a:p>
            <a:pPr marL="285750" indent="-285750">
              <a:buFontTx/>
              <a:buChar char="-"/>
            </a:pPr>
            <a:r>
              <a:rPr lang="en-US" sz="1300" dirty="0">
                <a:solidFill>
                  <a:schemeClr val="bg1"/>
                </a:solidFill>
              </a:rPr>
              <a:t>Breakdown run and pass data sets by front type</a:t>
            </a:r>
          </a:p>
          <a:p>
            <a:pPr marL="742950" lvl="1" indent="-285750">
              <a:buFontTx/>
              <a:buChar char="-"/>
            </a:pPr>
            <a:r>
              <a:rPr lang="en-US" sz="1300" dirty="0">
                <a:solidFill>
                  <a:schemeClr val="bg1"/>
                </a:solidFill>
              </a:rPr>
              <a:t>Such a process would be preferable, but working with so many permutations of the model for us was not possible given time constraints</a:t>
            </a:r>
          </a:p>
          <a:p>
            <a:pPr marL="285750" indent="-285750">
              <a:buFontTx/>
              <a:buChar char="-"/>
            </a:pPr>
            <a:r>
              <a:rPr lang="en-US" sz="1300" dirty="0">
                <a:solidFill>
                  <a:schemeClr val="bg1"/>
                </a:solidFill>
              </a:rPr>
              <a:t>Include information on matchups </a:t>
            </a:r>
          </a:p>
          <a:p>
            <a:pPr marL="742950" lvl="1" indent="-285750">
              <a:buFontTx/>
              <a:buChar char="-"/>
            </a:pPr>
            <a:r>
              <a:rPr lang="en-US" sz="1300" dirty="0">
                <a:solidFill>
                  <a:schemeClr val="bg1"/>
                </a:solidFill>
              </a:rPr>
              <a:t>Who a given DL is matched up against on a given play</a:t>
            </a:r>
          </a:p>
          <a:p>
            <a:pPr marL="285750" indent="-285750">
              <a:buFontTx/>
              <a:buChar char="-"/>
            </a:pPr>
            <a:r>
              <a:rPr lang="en-US" sz="1300" dirty="0">
                <a:solidFill>
                  <a:schemeClr val="bg1"/>
                </a:solidFill>
              </a:rPr>
              <a:t>Offensive formation and personnel grouping</a:t>
            </a:r>
          </a:p>
          <a:p>
            <a:pPr marL="742950" lvl="1" indent="-285750">
              <a:buFontTx/>
              <a:buChar char="-"/>
            </a:pPr>
            <a:r>
              <a:rPr lang="en-US" sz="1300" dirty="0">
                <a:solidFill>
                  <a:schemeClr val="bg1"/>
                </a:solidFill>
              </a:rPr>
              <a:t>Would make it possible to identify over and under fronts</a:t>
            </a:r>
          </a:p>
          <a:p>
            <a:pPr marL="285750" indent="-285750">
              <a:buFontTx/>
              <a:buChar char="-"/>
            </a:pPr>
            <a:r>
              <a:rPr lang="en-US" sz="1300" dirty="0">
                <a:solidFill>
                  <a:schemeClr val="bg1"/>
                </a:solidFill>
              </a:rPr>
              <a:t>Defensive blitz type or stunts </a:t>
            </a:r>
          </a:p>
          <a:p>
            <a:pPr marL="742950" lvl="1" indent="-285750">
              <a:buFontTx/>
              <a:buChar char="-"/>
            </a:pPr>
            <a:r>
              <a:rPr lang="en-US" sz="1300" dirty="0">
                <a:solidFill>
                  <a:schemeClr val="bg1"/>
                </a:solidFill>
              </a:rPr>
              <a:t>Though difficult to group together exactly, blitzes can be at least be classified into a rough type</a:t>
            </a:r>
          </a:p>
          <a:p>
            <a:pPr marL="1200150" lvl="2" indent="-285750">
              <a:buFontTx/>
              <a:buChar char="-"/>
            </a:pPr>
            <a:r>
              <a:rPr lang="en-US" sz="1300" dirty="0">
                <a:solidFill>
                  <a:schemeClr val="bg1"/>
                </a:solidFill>
              </a:rPr>
              <a:t>The same applies to coverage/shells </a:t>
            </a:r>
          </a:p>
          <a:p>
            <a:pPr marL="285750" indent="-285750">
              <a:buFontTx/>
              <a:buChar char="-"/>
            </a:pPr>
            <a:r>
              <a:rPr lang="en-US" sz="1300" dirty="0">
                <a:solidFill>
                  <a:schemeClr val="bg1"/>
                </a:solidFill>
              </a:rPr>
              <a:t>Include “directional gaps away” as an alternative independent variable to gaps away (described in appendix slides 53-55)</a:t>
            </a:r>
          </a:p>
          <a:p>
            <a:pPr marL="742950" lvl="1" indent="-285750">
              <a:buFontTx/>
              <a:buChar char="-"/>
            </a:pPr>
            <a:r>
              <a:rPr lang="en-US" sz="1300" dirty="0">
                <a:solidFill>
                  <a:schemeClr val="bg1"/>
                </a:solidFill>
              </a:rPr>
              <a:t>Could not incorporate due to time constraints</a:t>
            </a:r>
          </a:p>
          <a:p>
            <a:pPr marL="285750" indent="-285750">
              <a:buFontTx/>
              <a:buChar char="-"/>
            </a:pPr>
            <a:r>
              <a:rPr lang="en-US" sz="1300" dirty="0">
                <a:solidFill>
                  <a:schemeClr val="bg1"/>
                </a:solidFill>
              </a:rPr>
              <a:t>Play success binary as dependent variable </a:t>
            </a:r>
          </a:p>
          <a:p>
            <a:pPr marL="742950" lvl="1" indent="-285750">
              <a:buFontTx/>
              <a:buChar char="-"/>
            </a:pPr>
            <a:r>
              <a:rPr lang="en-US" sz="1300" dirty="0">
                <a:solidFill>
                  <a:schemeClr val="bg1"/>
                </a:solidFill>
              </a:rPr>
              <a:t>Logistic regression models</a:t>
            </a:r>
          </a:p>
          <a:p>
            <a:pPr marL="285750" indent="-285750">
              <a:buFontTx/>
              <a:buChar char="-"/>
            </a:pPr>
            <a:r>
              <a:rPr lang="en-US" sz="1300" dirty="0">
                <a:solidFill>
                  <a:schemeClr val="bg1"/>
                </a:solidFill>
              </a:rPr>
              <a:t>Further research into bear, goal line, and money fronts (not performed by us due to relatively small sample size)</a:t>
            </a:r>
          </a:p>
        </p:txBody>
      </p:sp>
    </p:spTree>
    <p:extLst>
      <p:ext uri="{BB962C8B-B14F-4D97-AF65-F5344CB8AC3E}">
        <p14:creationId xmlns:p14="http://schemas.microsoft.com/office/powerpoint/2010/main" val="3266325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Appendix</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AB71D7A-1F8E-A049-9172-8AD96EE17D84}"/>
              </a:ext>
            </a:extLst>
          </p:cNvPr>
          <p:cNvSpPr>
            <a:spLocks noGrp="1"/>
          </p:cNvSpPr>
          <p:nvPr>
            <p:ph type="sldNum" sz="quarter" idx="12"/>
          </p:nvPr>
        </p:nvSpPr>
        <p:spPr>
          <a:xfrm>
            <a:off x="8598244" y="6244651"/>
            <a:ext cx="2743200" cy="365125"/>
          </a:xfrm>
        </p:spPr>
        <p:txBody>
          <a:bodyPr/>
          <a:lstStyle/>
          <a:p>
            <a:fld id="{FF878F06-CA71-AF4C-A00A-8015B92E4610}" type="slidenum">
              <a:rPr lang="en-US" smtClean="0"/>
              <a:t>42</a:t>
            </a:fld>
            <a:endParaRPr lang="en-US"/>
          </a:p>
        </p:txBody>
      </p:sp>
    </p:spTree>
    <p:extLst>
      <p:ext uri="{BB962C8B-B14F-4D97-AF65-F5344CB8AC3E}">
        <p14:creationId xmlns:p14="http://schemas.microsoft.com/office/powerpoint/2010/main" val="116544321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Front Identification</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AB71D7A-1F8E-A049-9172-8AD96EE17D84}"/>
              </a:ext>
            </a:extLst>
          </p:cNvPr>
          <p:cNvSpPr>
            <a:spLocks noGrp="1"/>
          </p:cNvSpPr>
          <p:nvPr>
            <p:ph type="sldNum" sz="quarter" idx="12"/>
          </p:nvPr>
        </p:nvSpPr>
        <p:spPr>
          <a:xfrm>
            <a:off x="8610600" y="6244651"/>
            <a:ext cx="2743200" cy="365125"/>
          </a:xfrm>
        </p:spPr>
        <p:txBody>
          <a:bodyPr/>
          <a:lstStyle/>
          <a:p>
            <a:fld id="{FF878F06-CA71-AF4C-A00A-8015B92E4610}" type="slidenum">
              <a:rPr lang="en-US" smtClean="0"/>
              <a:t>43</a:t>
            </a:fld>
            <a:endParaRPr lang="en-US"/>
          </a:p>
        </p:txBody>
      </p:sp>
    </p:spTree>
    <p:extLst>
      <p:ext uri="{BB962C8B-B14F-4D97-AF65-F5344CB8AC3E}">
        <p14:creationId xmlns:p14="http://schemas.microsoft.com/office/powerpoint/2010/main" val="253878743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56BD8A4-D3CE-6749-AB48-32903A21805D}"/>
              </a:ext>
            </a:extLst>
          </p:cNvPr>
          <p:cNvSpPr/>
          <p:nvPr/>
        </p:nvSpPr>
        <p:spPr>
          <a:xfrm>
            <a:off x="8397251" y="4325149"/>
            <a:ext cx="376628"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A66136C9-908C-6949-95B0-F0F48E1680D3}"/>
              </a:ext>
            </a:extLst>
          </p:cNvPr>
          <p:cNvSpPr/>
          <p:nvPr/>
        </p:nvSpPr>
        <p:spPr>
          <a:xfrm>
            <a:off x="2878361" y="4319752"/>
            <a:ext cx="376628"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itle 1">
            <a:extLst>
              <a:ext uri="{FF2B5EF4-FFF2-40B4-BE49-F238E27FC236}">
                <a16:creationId xmlns:a16="http://schemas.microsoft.com/office/drawing/2014/main" id="{298E8B79-718F-D24D-A208-3738D5FD7B69}"/>
              </a:ext>
            </a:extLst>
          </p:cNvPr>
          <p:cNvSpPr>
            <a:spLocks noGrp="1"/>
          </p:cNvSpPr>
          <p:nvPr>
            <p:ph type="title"/>
          </p:nvPr>
        </p:nvSpPr>
        <p:spPr>
          <a:xfrm>
            <a:off x="493776" y="502720"/>
            <a:ext cx="10515600" cy="1325563"/>
          </a:xfrm>
        </p:spPr>
        <p:txBody>
          <a:bodyPr/>
          <a:lstStyle/>
          <a:p>
            <a:pPr algn="ctr"/>
            <a:r>
              <a:rPr lang="en-US" dirty="0">
                <a:solidFill>
                  <a:schemeClr val="bg1"/>
                </a:solidFill>
              </a:rPr>
              <a:t>Odd</a:t>
            </a:r>
          </a:p>
        </p:txBody>
      </p:sp>
      <p:sp>
        <p:nvSpPr>
          <p:cNvPr id="11" name="Donut 10">
            <a:extLst>
              <a:ext uri="{FF2B5EF4-FFF2-40B4-BE49-F238E27FC236}">
                <a16:creationId xmlns:a16="http://schemas.microsoft.com/office/drawing/2014/main" id="{433BF56E-A28D-FC4B-96EB-3DC95FB4E56A}"/>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nut 11">
            <a:extLst>
              <a:ext uri="{FF2B5EF4-FFF2-40B4-BE49-F238E27FC236}">
                <a16:creationId xmlns:a16="http://schemas.microsoft.com/office/drawing/2014/main" id="{E0B2AD11-6080-DF4C-95C4-8CEBDA88A932}"/>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nut 12">
            <a:extLst>
              <a:ext uri="{FF2B5EF4-FFF2-40B4-BE49-F238E27FC236}">
                <a16:creationId xmlns:a16="http://schemas.microsoft.com/office/drawing/2014/main" id="{429C3F65-357D-CA45-8836-50F9F9FCA308}"/>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Donut 16">
            <a:extLst>
              <a:ext uri="{FF2B5EF4-FFF2-40B4-BE49-F238E27FC236}">
                <a16:creationId xmlns:a16="http://schemas.microsoft.com/office/drawing/2014/main" id="{1471AE64-4E60-CC4D-AE24-3A5F05ECE269}"/>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Donut 17">
            <a:extLst>
              <a:ext uri="{FF2B5EF4-FFF2-40B4-BE49-F238E27FC236}">
                <a16:creationId xmlns:a16="http://schemas.microsoft.com/office/drawing/2014/main" id="{14BE81F7-F736-5D4E-B60F-E7A3995AD7C9}"/>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48C792DB-BC0C-9949-AA92-7A3686251BC3}"/>
              </a:ext>
            </a:extLst>
          </p:cNvPr>
          <p:cNvSpPr txBox="1"/>
          <p:nvPr/>
        </p:nvSpPr>
        <p:spPr>
          <a:xfrm>
            <a:off x="3367715" y="4169664"/>
            <a:ext cx="1493699" cy="369332"/>
          </a:xfrm>
          <a:prstGeom prst="rect">
            <a:avLst/>
          </a:prstGeom>
          <a:noFill/>
        </p:spPr>
        <p:txBody>
          <a:bodyPr wrap="square" rtlCol="0">
            <a:spAutoFit/>
          </a:bodyPr>
          <a:lstStyle/>
          <a:p>
            <a:r>
              <a:rPr lang="en-US">
                <a:solidFill>
                  <a:schemeClr val="bg1"/>
                </a:solidFill>
              </a:rPr>
              <a:t>B</a:t>
            </a:r>
          </a:p>
        </p:txBody>
      </p:sp>
      <p:sp>
        <p:nvSpPr>
          <p:cNvPr id="20" name="TextBox 19">
            <a:extLst>
              <a:ext uri="{FF2B5EF4-FFF2-40B4-BE49-F238E27FC236}">
                <a16:creationId xmlns:a16="http://schemas.microsoft.com/office/drawing/2014/main" id="{DF5DCC79-E9FB-634A-9FDE-34EBED8EADEA}"/>
              </a:ext>
            </a:extLst>
          </p:cNvPr>
          <p:cNvSpPr txBox="1"/>
          <p:nvPr/>
        </p:nvSpPr>
        <p:spPr>
          <a:xfrm>
            <a:off x="5503209" y="3447988"/>
            <a:ext cx="1185581" cy="646331"/>
          </a:xfrm>
          <a:prstGeom prst="rect">
            <a:avLst/>
          </a:prstGeom>
          <a:noFill/>
        </p:spPr>
        <p:txBody>
          <a:bodyPr wrap="square" rtlCol="0">
            <a:spAutoFit/>
          </a:bodyPr>
          <a:lstStyle/>
          <a:p>
            <a:r>
              <a:rPr lang="en-US" sz="3600" b="1" dirty="0">
                <a:solidFill>
                  <a:schemeClr val="bg1"/>
                </a:solidFill>
              </a:rPr>
              <a:t>N</a:t>
            </a:r>
          </a:p>
        </p:txBody>
      </p:sp>
      <p:sp>
        <p:nvSpPr>
          <p:cNvPr id="21" name="TextBox 20">
            <a:extLst>
              <a:ext uri="{FF2B5EF4-FFF2-40B4-BE49-F238E27FC236}">
                <a16:creationId xmlns:a16="http://schemas.microsoft.com/office/drawing/2014/main" id="{F07E6012-36F5-C34B-879F-A2CA77DF94B0}"/>
              </a:ext>
            </a:extLst>
          </p:cNvPr>
          <p:cNvSpPr txBox="1"/>
          <p:nvPr/>
        </p:nvSpPr>
        <p:spPr>
          <a:xfrm>
            <a:off x="2928983" y="3440469"/>
            <a:ext cx="1185581" cy="646331"/>
          </a:xfrm>
          <a:prstGeom prst="rect">
            <a:avLst/>
          </a:prstGeom>
          <a:noFill/>
        </p:spPr>
        <p:txBody>
          <a:bodyPr wrap="square" rtlCol="0">
            <a:spAutoFit/>
          </a:bodyPr>
          <a:lstStyle/>
          <a:p>
            <a:r>
              <a:rPr lang="en-US" sz="3600" b="1" dirty="0">
                <a:solidFill>
                  <a:schemeClr val="bg1"/>
                </a:solidFill>
              </a:rPr>
              <a:t>T</a:t>
            </a:r>
          </a:p>
        </p:txBody>
      </p:sp>
      <p:sp>
        <p:nvSpPr>
          <p:cNvPr id="22" name="TextBox 21">
            <a:extLst>
              <a:ext uri="{FF2B5EF4-FFF2-40B4-BE49-F238E27FC236}">
                <a16:creationId xmlns:a16="http://schemas.microsoft.com/office/drawing/2014/main" id="{D7EF78BA-4D9E-454D-B637-D7C408DFE3B4}"/>
              </a:ext>
            </a:extLst>
          </p:cNvPr>
          <p:cNvSpPr txBox="1"/>
          <p:nvPr/>
        </p:nvSpPr>
        <p:spPr>
          <a:xfrm>
            <a:off x="8260574" y="3424535"/>
            <a:ext cx="1185581" cy="646331"/>
          </a:xfrm>
          <a:prstGeom prst="rect">
            <a:avLst/>
          </a:prstGeom>
          <a:noFill/>
        </p:spPr>
        <p:txBody>
          <a:bodyPr wrap="square" rtlCol="0">
            <a:spAutoFit/>
          </a:bodyPr>
          <a:lstStyle/>
          <a:p>
            <a:r>
              <a:rPr lang="en-US" sz="3600" b="1" dirty="0">
                <a:solidFill>
                  <a:schemeClr val="bg1"/>
                </a:solidFill>
              </a:rPr>
              <a:t>T</a:t>
            </a:r>
          </a:p>
        </p:txBody>
      </p:sp>
      <p:sp>
        <p:nvSpPr>
          <p:cNvPr id="23" name="TextBox 22">
            <a:extLst>
              <a:ext uri="{FF2B5EF4-FFF2-40B4-BE49-F238E27FC236}">
                <a16:creationId xmlns:a16="http://schemas.microsoft.com/office/drawing/2014/main" id="{056341CD-477A-6646-B112-E1BF60C1F70C}"/>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24" name="TextBox 23">
            <a:extLst>
              <a:ext uri="{FF2B5EF4-FFF2-40B4-BE49-F238E27FC236}">
                <a16:creationId xmlns:a16="http://schemas.microsoft.com/office/drawing/2014/main" id="{4905018A-6B5A-9F40-9882-10C14D047AC6}"/>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25" name="TextBox 24">
            <a:extLst>
              <a:ext uri="{FF2B5EF4-FFF2-40B4-BE49-F238E27FC236}">
                <a16:creationId xmlns:a16="http://schemas.microsoft.com/office/drawing/2014/main" id="{FC77AF23-D0A6-4E4A-9827-85671A1637FD}"/>
              </a:ext>
            </a:extLst>
          </p:cNvPr>
          <p:cNvSpPr txBox="1"/>
          <p:nvPr/>
        </p:nvSpPr>
        <p:spPr>
          <a:xfrm>
            <a:off x="6805313" y="2222719"/>
            <a:ext cx="1185581" cy="646331"/>
          </a:xfrm>
          <a:prstGeom prst="rect">
            <a:avLst/>
          </a:prstGeom>
          <a:noFill/>
        </p:spPr>
        <p:txBody>
          <a:bodyPr wrap="square" rtlCol="0">
            <a:spAutoFit/>
          </a:bodyPr>
          <a:lstStyle/>
          <a:p>
            <a:r>
              <a:rPr lang="en-US" sz="3600" b="1">
                <a:solidFill>
                  <a:schemeClr val="bg1"/>
                </a:solidFill>
              </a:rPr>
              <a:t>W</a:t>
            </a:r>
            <a:endParaRPr lang="en-US" sz="3600" b="1" dirty="0">
              <a:solidFill>
                <a:schemeClr val="bg1"/>
              </a:solidFill>
            </a:endParaRPr>
          </a:p>
        </p:txBody>
      </p:sp>
      <p:sp>
        <p:nvSpPr>
          <p:cNvPr id="26" name="TextBox 25">
            <a:extLst>
              <a:ext uri="{FF2B5EF4-FFF2-40B4-BE49-F238E27FC236}">
                <a16:creationId xmlns:a16="http://schemas.microsoft.com/office/drawing/2014/main" id="{F8AD83ED-3BB1-454B-8AD7-9F5110EE4C37}"/>
              </a:ext>
            </a:extLst>
          </p:cNvPr>
          <p:cNvSpPr txBox="1"/>
          <p:nvPr/>
        </p:nvSpPr>
        <p:spPr>
          <a:xfrm>
            <a:off x="4049286" y="2312792"/>
            <a:ext cx="1185581" cy="646331"/>
          </a:xfrm>
          <a:prstGeom prst="rect">
            <a:avLst/>
          </a:prstGeom>
          <a:noFill/>
        </p:spPr>
        <p:txBody>
          <a:bodyPr wrap="square" rtlCol="0">
            <a:spAutoFit/>
          </a:bodyPr>
          <a:lstStyle/>
          <a:p>
            <a:r>
              <a:rPr lang="en-US" sz="3600" b="1">
                <a:solidFill>
                  <a:schemeClr val="bg1"/>
                </a:solidFill>
              </a:rPr>
              <a:t>M</a:t>
            </a:r>
            <a:endParaRPr lang="en-US" sz="3600" b="1" dirty="0">
              <a:solidFill>
                <a:schemeClr val="bg1"/>
              </a:solidFill>
            </a:endParaRPr>
          </a:p>
        </p:txBody>
      </p:sp>
      <p:cxnSp>
        <p:nvCxnSpPr>
          <p:cNvPr id="27" name="Straight Connector 26">
            <a:extLst>
              <a:ext uri="{FF2B5EF4-FFF2-40B4-BE49-F238E27FC236}">
                <a16:creationId xmlns:a16="http://schemas.microsoft.com/office/drawing/2014/main" id="{5C66BAA9-BBD8-E84F-8B2D-4D77F6A8EE81}"/>
              </a:ext>
            </a:extLst>
          </p:cNvPr>
          <p:cNvCxnSpPr>
            <a:stCxn id="11" idx="0"/>
            <a:endCxn id="11" idx="4"/>
          </p:cNvCxnSpPr>
          <p:nvPr/>
        </p:nvCxnSpPr>
        <p:spPr>
          <a:xfrm>
            <a:off x="5751576" y="416966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ame 27">
            <a:extLst>
              <a:ext uri="{FF2B5EF4-FFF2-40B4-BE49-F238E27FC236}">
                <a16:creationId xmlns:a16="http://schemas.microsoft.com/office/drawing/2014/main" id="{A27A48BD-D8C6-DA42-8671-A313A711F535}"/>
              </a:ext>
            </a:extLst>
          </p:cNvPr>
          <p:cNvSpPr/>
          <p:nvPr/>
        </p:nvSpPr>
        <p:spPr>
          <a:xfrm>
            <a:off x="3363846" y="2978935"/>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TextBox 28">
            <a:extLst>
              <a:ext uri="{FF2B5EF4-FFF2-40B4-BE49-F238E27FC236}">
                <a16:creationId xmlns:a16="http://schemas.microsoft.com/office/drawing/2014/main" id="{09EEF2CF-E465-4243-9CDD-4D9732E7D16C}"/>
              </a:ext>
            </a:extLst>
          </p:cNvPr>
          <p:cNvSpPr txBox="1"/>
          <p:nvPr/>
        </p:nvSpPr>
        <p:spPr>
          <a:xfrm>
            <a:off x="823757" y="5654149"/>
            <a:ext cx="1932185" cy="646331"/>
          </a:xfrm>
          <a:prstGeom prst="rect">
            <a:avLst/>
          </a:prstGeom>
          <a:noFill/>
        </p:spPr>
        <p:txBody>
          <a:bodyPr wrap="square" rtlCol="0">
            <a:spAutoFit/>
          </a:bodyPr>
          <a:lstStyle/>
          <a:p>
            <a:pPr algn="ctr"/>
            <a:r>
              <a:rPr lang="en-US" dirty="0">
                <a:solidFill>
                  <a:schemeClr val="bg1"/>
                </a:solidFill>
              </a:rPr>
              <a:t>Center covered, guards uncovered</a:t>
            </a:r>
          </a:p>
        </p:txBody>
      </p:sp>
      <p:sp>
        <p:nvSpPr>
          <p:cNvPr id="30" name="TextBox 29">
            <a:extLst>
              <a:ext uri="{FF2B5EF4-FFF2-40B4-BE49-F238E27FC236}">
                <a16:creationId xmlns:a16="http://schemas.microsoft.com/office/drawing/2014/main" id="{EA87CC48-67F8-FD4F-BB65-2C12E1A136BC}"/>
              </a:ext>
            </a:extLst>
          </p:cNvPr>
          <p:cNvSpPr txBox="1"/>
          <p:nvPr/>
        </p:nvSpPr>
        <p:spPr>
          <a:xfrm>
            <a:off x="8921242" y="5469166"/>
            <a:ext cx="2213106" cy="830997"/>
          </a:xfrm>
          <a:prstGeom prst="rect">
            <a:avLst/>
          </a:prstGeom>
          <a:noFill/>
        </p:spPr>
        <p:txBody>
          <a:bodyPr wrap="square" rtlCol="0">
            <a:spAutoFit/>
          </a:bodyPr>
          <a:lstStyle/>
          <a:p>
            <a:pPr algn="ctr"/>
            <a:r>
              <a:rPr lang="en-US" sz="2400" dirty="0">
                <a:solidFill>
                  <a:schemeClr val="bg1"/>
                </a:solidFill>
              </a:rPr>
              <a:t>Cylinder count: 1</a:t>
            </a:r>
          </a:p>
        </p:txBody>
      </p:sp>
      <p:sp>
        <p:nvSpPr>
          <p:cNvPr id="31" name="TextBox 30">
            <a:extLst>
              <a:ext uri="{FF2B5EF4-FFF2-40B4-BE49-F238E27FC236}">
                <a16:creationId xmlns:a16="http://schemas.microsoft.com/office/drawing/2014/main" id="{AD7FE270-C290-904C-8476-368211B9C6C0}"/>
              </a:ext>
            </a:extLst>
          </p:cNvPr>
          <p:cNvSpPr txBox="1"/>
          <p:nvPr/>
        </p:nvSpPr>
        <p:spPr>
          <a:xfrm>
            <a:off x="9521575" y="2921390"/>
            <a:ext cx="2555345" cy="923330"/>
          </a:xfrm>
          <a:prstGeom prst="rect">
            <a:avLst/>
          </a:prstGeom>
          <a:noFill/>
        </p:spPr>
        <p:txBody>
          <a:bodyPr wrap="square" rtlCol="0">
            <a:spAutoFit/>
          </a:bodyPr>
          <a:lstStyle/>
          <a:p>
            <a:r>
              <a:rPr lang="en-US" dirty="0">
                <a:solidFill>
                  <a:schemeClr val="bg1"/>
                </a:solidFill>
              </a:rPr>
              <a:t>Schemes/Situations:</a:t>
            </a:r>
          </a:p>
          <a:p>
            <a:r>
              <a:rPr lang="en-US" dirty="0">
                <a:solidFill>
                  <a:schemeClr val="bg1"/>
                </a:solidFill>
              </a:rPr>
              <a:t>- 3-4</a:t>
            </a:r>
          </a:p>
          <a:p>
            <a:r>
              <a:rPr lang="en-US" dirty="0">
                <a:solidFill>
                  <a:schemeClr val="bg1"/>
                </a:solidFill>
              </a:rPr>
              <a:t>- 3-man rush</a:t>
            </a:r>
          </a:p>
        </p:txBody>
      </p:sp>
      <p:sp>
        <p:nvSpPr>
          <p:cNvPr id="32" name="Frame 31">
            <a:extLst>
              <a:ext uri="{FF2B5EF4-FFF2-40B4-BE49-F238E27FC236}">
                <a16:creationId xmlns:a16="http://schemas.microsoft.com/office/drawing/2014/main" id="{1BC070A2-FAAD-DD4B-9894-DC99ED200C43}"/>
              </a:ext>
            </a:extLst>
          </p:cNvPr>
          <p:cNvSpPr/>
          <p:nvPr/>
        </p:nvSpPr>
        <p:spPr>
          <a:xfrm>
            <a:off x="546871" y="5566104"/>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Slide Number Placeholder 1">
            <a:extLst>
              <a:ext uri="{FF2B5EF4-FFF2-40B4-BE49-F238E27FC236}">
                <a16:creationId xmlns:a16="http://schemas.microsoft.com/office/drawing/2014/main" id="{5170780B-0066-1F4D-9E51-66F8018DC5FC}"/>
              </a:ext>
            </a:extLst>
          </p:cNvPr>
          <p:cNvSpPr>
            <a:spLocks noGrp="1"/>
          </p:cNvSpPr>
          <p:nvPr>
            <p:ph type="sldNum" sz="quarter" idx="12"/>
          </p:nvPr>
        </p:nvSpPr>
        <p:spPr>
          <a:xfrm>
            <a:off x="8656195" y="6162258"/>
            <a:ext cx="2743200" cy="365125"/>
          </a:xfrm>
        </p:spPr>
        <p:txBody>
          <a:bodyPr/>
          <a:lstStyle/>
          <a:p>
            <a:fld id="{FF878F06-CA71-AF4C-A00A-8015B92E4610}" type="slidenum">
              <a:rPr lang="en-US" smtClean="0"/>
              <a:t>44</a:t>
            </a:fld>
            <a:endParaRPr lang="en-US" dirty="0"/>
          </a:p>
        </p:txBody>
      </p:sp>
    </p:spTree>
    <p:extLst>
      <p:ext uri="{BB962C8B-B14F-4D97-AF65-F5344CB8AC3E}">
        <p14:creationId xmlns:p14="http://schemas.microsoft.com/office/powerpoint/2010/main" val="3073300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782656D-E4D2-E642-9883-86E4E4DE100E}"/>
              </a:ext>
            </a:extLst>
          </p:cNvPr>
          <p:cNvSpPr/>
          <p:nvPr/>
        </p:nvSpPr>
        <p:spPr>
          <a:xfrm>
            <a:off x="2335986" y="4293594"/>
            <a:ext cx="317086" cy="3408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a:extLst>
              <a:ext uri="{FF2B5EF4-FFF2-40B4-BE49-F238E27FC236}">
                <a16:creationId xmlns:a16="http://schemas.microsoft.com/office/drawing/2014/main" id="{976E1BA0-3411-6C46-B2AD-DDD86F2981BC}"/>
              </a:ext>
            </a:extLst>
          </p:cNvPr>
          <p:cNvSpPr/>
          <p:nvPr/>
        </p:nvSpPr>
        <p:spPr>
          <a:xfrm>
            <a:off x="8967773" y="4275897"/>
            <a:ext cx="349341"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a:extLst>
              <a:ext uri="{FF2B5EF4-FFF2-40B4-BE49-F238E27FC236}">
                <a16:creationId xmlns:a16="http://schemas.microsoft.com/office/drawing/2014/main" id="{21A88C5B-CBF6-894B-A451-3E2F11B53115}"/>
              </a:ext>
            </a:extLst>
          </p:cNvPr>
          <p:cNvSpPr/>
          <p:nvPr/>
        </p:nvSpPr>
        <p:spPr>
          <a:xfrm>
            <a:off x="7373862" y="4281677"/>
            <a:ext cx="349341"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a:extLst>
              <a:ext uri="{FF2B5EF4-FFF2-40B4-BE49-F238E27FC236}">
                <a16:creationId xmlns:a16="http://schemas.microsoft.com/office/drawing/2014/main" id="{680FB8AF-2C2A-CE45-A2F4-AA7738AB6BA2}"/>
              </a:ext>
            </a:extLst>
          </p:cNvPr>
          <p:cNvSpPr/>
          <p:nvPr/>
        </p:nvSpPr>
        <p:spPr>
          <a:xfrm>
            <a:off x="5333305" y="4281677"/>
            <a:ext cx="305566"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Title 1">
            <a:extLst>
              <a:ext uri="{FF2B5EF4-FFF2-40B4-BE49-F238E27FC236}">
                <a16:creationId xmlns:a16="http://schemas.microsoft.com/office/drawing/2014/main" id="{36079364-E1C8-B242-8836-BC2DF92DA488}"/>
              </a:ext>
            </a:extLst>
          </p:cNvPr>
          <p:cNvSpPr>
            <a:spLocks noGrp="1"/>
          </p:cNvSpPr>
          <p:nvPr>
            <p:ph type="title"/>
          </p:nvPr>
        </p:nvSpPr>
        <p:spPr>
          <a:xfrm>
            <a:off x="539331" y="504714"/>
            <a:ext cx="10515600" cy="1325563"/>
          </a:xfrm>
        </p:spPr>
        <p:txBody>
          <a:bodyPr/>
          <a:lstStyle/>
          <a:p>
            <a:pPr algn="ctr"/>
            <a:r>
              <a:rPr lang="en-US" dirty="0">
                <a:solidFill>
                  <a:schemeClr val="bg1"/>
                </a:solidFill>
              </a:rPr>
              <a:t>Even</a:t>
            </a:r>
          </a:p>
        </p:txBody>
      </p:sp>
      <p:sp>
        <p:nvSpPr>
          <p:cNvPr id="37" name="Donut 36">
            <a:extLst>
              <a:ext uri="{FF2B5EF4-FFF2-40B4-BE49-F238E27FC236}">
                <a16:creationId xmlns:a16="http://schemas.microsoft.com/office/drawing/2014/main" id="{A9A25D67-CE6F-FD4E-B657-4B0791A1ACB4}"/>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Donut 37">
            <a:extLst>
              <a:ext uri="{FF2B5EF4-FFF2-40B4-BE49-F238E27FC236}">
                <a16:creationId xmlns:a16="http://schemas.microsoft.com/office/drawing/2014/main" id="{FF3AD3FF-C2E9-D940-B420-214F79062DFD}"/>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Donut 38">
            <a:extLst>
              <a:ext uri="{FF2B5EF4-FFF2-40B4-BE49-F238E27FC236}">
                <a16:creationId xmlns:a16="http://schemas.microsoft.com/office/drawing/2014/main" id="{1A382BE8-FFE7-B34C-AA3E-250E03C49BD9}"/>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Donut 39">
            <a:extLst>
              <a:ext uri="{FF2B5EF4-FFF2-40B4-BE49-F238E27FC236}">
                <a16:creationId xmlns:a16="http://schemas.microsoft.com/office/drawing/2014/main" id="{863FA2AE-5B4C-5B4B-9784-DAA4A7714AE6}"/>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Donut 40">
            <a:extLst>
              <a:ext uri="{FF2B5EF4-FFF2-40B4-BE49-F238E27FC236}">
                <a16:creationId xmlns:a16="http://schemas.microsoft.com/office/drawing/2014/main" id="{D1DD9C92-2A63-0847-94BF-5EFEC8BE4CE5}"/>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TextBox 41">
            <a:extLst>
              <a:ext uri="{FF2B5EF4-FFF2-40B4-BE49-F238E27FC236}">
                <a16:creationId xmlns:a16="http://schemas.microsoft.com/office/drawing/2014/main" id="{AE39F635-8F4E-BC45-94D9-B5CC36979155}"/>
              </a:ext>
            </a:extLst>
          </p:cNvPr>
          <p:cNvSpPr txBox="1"/>
          <p:nvPr/>
        </p:nvSpPr>
        <p:spPr>
          <a:xfrm>
            <a:off x="3367715" y="4169664"/>
            <a:ext cx="1493699" cy="369332"/>
          </a:xfrm>
          <a:prstGeom prst="rect">
            <a:avLst/>
          </a:prstGeom>
          <a:noFill/>
        </p:spPr>
        <p:txBody>
          <a:bodyPr wrap="square" rtlCol="0">
            <a:spAutoFit/>
          </a:bodyPr>
          <a:lstStyle/>
          <a:p>
            <a:r>
              <a:rPr lang="en-US">
                <a:solidFill>
                  <a:schemeClr val="bg1"/>
                </a:solidFill>
              </a:rPr>
              <a:t>B</a:t>
            </a:r>
          </a:p>
        </p:txBody>
      </p:sp>
      <p:sp>
        <p:nvSpPr>
          <p:cNvPr id="43" name="TextBox 42">
            <a:extLst>
              <a:ext uri="{FF2B5EF4-FFF2-40B4-BE49-F238E27FC236}">
                <a16:creationId xmlns:a16="http://schemas.microsoft.com/office/drawing/2014/main" id="{9C265222-D6E5-EE45-940E-C250EB5BF9D1}"/>
              </a:ext>
            </a:extLst>
          </p:cNvPr>
          <p:cNvSpPr txBox="1"/>
          <p:nvPr/>
        </p:nvSpPr>
        <p:spPr>
          <a:xfrm>
            <a:off x="5128381" y="3541202"/>
            <a:ext cx="1185581" cy="646331"/>
          </a:xfrm>
          <a:prstGeom prst="rect">
            <a:avLst/>
          </a:prstGeom>
          <a:noFill/>
        </p:spPr>
        <p:txBody>
          <a:bodyPr wrap="square" rtlCol="0">
            <a:spAutoFit/>
          </a:bodyPr>
          <a:lstStyle/>
          <a:p>
            <a:r>
              <a:rPr lang="en-US" sz="3600" b="1" dirty="0">
                <a:solidFill>
                  <a:schemeClr val="bg1"/>
                </a:solidFill>
              </a:rPr>
              <a:t>T</a:t>
            </a:r>
          </a:p>
        </p:txBody>
      </p:sp>
      <p:sp>
        <p:nvSpPr>
          <p:cNvPr id="44" name="TextBox 43">
            <a:extLst>
              <a:ext uri="{FF2B5EF4-FFF2-40B4-BE49-F238E27FC236}">
                <a16:creationId xmlns:a16="http://schemas.microsoft.com/office/drawing/2014/main" id="{A9BB5907-ED0B-2048-B51D-F99FD341F1BD}"/>
              </a:ext>
            </a:extLst>
          </p:cNvPr>
          <p:cNvSpPr txBox="1"/>
          <p:nvPr/>
        </p:nvSpPr>
        <p:spPr>
          <a:xfrm>
            <a:off x="7407081" y="3523333"/>
            <a:ext cx="1185581" cy="646331"/>
          </a:xfrm>
          <a:prstGeom prst="rect">
            <a:avLst/>
          </a:prstGeom>
          <a:noFill/>
        </p:spPr>
        <p:txBody>
          <a:bodyPr wrap="square" rtlCol="0">
            <a:spAutoFit/>
          </a:bodyPr>
          <a:lstStyle/>
          <a:p>
            <a:r>
              <a:rPr lang="en-US" sz="3600" b="1" dirty="0">
                <a:solidFill>
                  <a:schemeClr val="bg1"/>
                </a:solidFill>
              </a:rPr>
              <a:t>T</a:t>
            </a:r>
          </a:p>
        </p:txBody>
      </p:sp>
      <p:sp>
        <p:nvSpPr>
          <p:cNvPr id="45" name="TextBox 44">
            <a:extLst>
              <a:ext uri="{FF2B5EF4-FFF2-40B4-BE49-F238E27FC236}">
                <a16:creationId xmlns:a16="http://schemas.microsoft.com/office/drawing/2014/main" id="{063A43E9-D4A5-7744-9ECC-14101539DDF0}"/>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46" name="TextBox 45">
            <a:extLst>
              <a:ext uri="{FF2B5EF4-FFF2-40B4-BE49-F238E27FC236}">
                <a16:creationId xmlns:a16="http://schemas.microsoft.com/office/drawing/2014/main" id="{EE6331BF-2105-8447-B5FF-E55EB5FEFA3E}"/>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47" name="TextBox 46">
            <a:extLst>
              <a:ext uri="{FF2B5EF4-FFF2-40B4-BE49-F238E27FC236}">
                <a16:creationId xmlns:a16="http://schemas.microsoft.com/office/drawing/2014/main" id="{1EAE1175-A193-FE45-BCBD-1001A20301DF}"/>
              </a:ext>
            </a:extLst>
          </p:cNvPr>
          <p:cNvSpPr txBox="1"/>
          <p:nvPr/>
        </p:nvSpPr>
        <p:spPr>
          <a:xfrm>
            <a:off x="6537622" y="2122126"/>
            <a:ext cx="1185581" cy="646331"/>
          </a:xfrm>
          <a:prstGeom prst="rect">
            <a:avLst/>
          </a:prstGeom>
          <a:noFill/>
        </p:spPr>
        <p:txBody>
          <a:bodyPr wrap="square" rtlCol="0">
            <a:spAutoFit/>
          </a:bodyPr>
          <a:lstStyle/>
          <a:p>
            <a:r>
              <a:rPr lang="en-US" sz="3600" b="1">
                <a:solidFill>
                  <a:schemeClr val="bg1"/>
                </a:solidFill>
              </a:rPr>
              <a:t>W</a:t>
            </a:r>
            <a:endParaRPr lang="en-US" sz="3600" b="1" dirty="0">
              <a:solidFill>
                <a:schemeClr val="bg1"/>
              </a:solidFill>
            </a:endParaRPr>
          </a:p>
        </p:txBody>
      </p:sp>
      <p:sp>
        <p:nvSpPr>
          <p:cNvPr id="48" name="TextBox 47">
            <a:extLst>
              <a:ext uri="{FF2B5EF4-FFF2-40B4-BE49-F238E27FC236}">
                <a16:creationId xmlns:a16="http://schemas.microsoft.com/office/drawing/2014/main" id="{1D05426C-B553-164A-BA48-D0AB59111E7C}"/>
              </a:ext>
            </a:extLst>
          </p:cNvPr>
          <p:cNvSpPr txBox="1"/>
          <p:nvPr/>
        </p:nvSpPr>
        <p:spPr>
          <a:xfrm>
            <a:off x="3650463" y="2312792"/>
            <a:ext cx="1185581" cy="646331"/>
          </a:xfrm>
          <a:prstGeom prst="rect">
            <a:avLst/>
          </a:prstGeom>
          <a:noFill/>
        </p:spPr>
        <p:txBody>
          <a:bodyPr wrap="square" rtlCol="0">
            <a:spAutoFit/>
          </a:bodyPr>
          <a:lstStyle/>
          <a:p>
            <a:r>
              <a:rPr lang="en-US" sz="3600" b="1">
                <a:solidFill>
                  <a:schemeClr val="bg1"/>
                </a:solidFill>
              </a:rPr>
              <a:t>M</a:t>
            </a:r>
            <a:endParaRPr lang="en-US" sz="3600" b="1" dirty="0">
              <a:solidFill>
                <a:schemeClr val="bg1"/>
              </a:solidFill>
            </a:endParaRPr>
          </a:p>
        </p:txBody>
      </p:sp>
      <p:sp>
        <p:nvSpPr>
          <p:cNvPr id="49" name="Frame 48">
            <a:extLst>
              <a:ext uri="{FF2B5EF4-FFF2-40B4-BE49-F238E27FC236}">
                <a16:creationId xmlns:a16="http://schemas.microsoft.com/office/drawing/2014/main" id="{9FC8AA5E-9F8A-014B-B2E3-2D9F8B6F427C}"/>
              </a:ext>
            </a:extLst>
          </p:cNvPr>
          <p:cNvSpPr/>
          <p:nvPr/>
        </p:nvSpPr>
        <p:spPr>
          <a:xfrm>
            <a:off x="3386477" y="2959123"/>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TextBox 49">
            <a:extLst>
              <a:ext uri="{FF2B5EF4-FFF2-40B4-BE49-F238E27FC236}">
                <a16:creationId xmlns:a16="http://schemas.microsoft.com/office/drawing/2014/main" id="{A3720007-3CF5-494C-A92E-EBB1307567AE}"/>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51" name="TextBox 50">
            <a:extLst>
              <a:ext uri="{FF2B5EF4-FFF2-40B4-BE49-F238E27FC236}">
                <a16:creationId xmlns:a16="http://schemas.microsoft.com/office/drawing/2014/main" id="{9DDA7C5A-951F-6040-957F-E63D2D7B2D66}"/>
              </a:ext>
            </a:extLst>
          </p:cNvPr>
          <p:cNvSpPr txBox="1"/>
          <p:nvPr/>
        </p:nvSpPr>
        <p:spPr>
          <a:xfrm>
            <a:off x="2058618" y="3496270"/>
            <a:ext cx="1185581" cy="646331"/>
          </a:xfrm>
          <a:prstGeom prst="rect">
            <a:avLst/>
          </a:prstGeom>
          <a:noFill/>
        </p:spPr>
        <p:txBody>
          <a:bodyPr wrap="square" rtlCol="0">
            <a:spAutoFit/>
          </a:bodyPr>
          <a:lstStyle/>
          <a:p>
            <a:r>
              <a:rPr lang="en-US" sz="3600" b="1" dirty="0">
                <a:solidFill>
                  <a:schemeClr val="bg1"/>
                </a:solidFill>
              </a:rPr>
              <a:t>E</a:t>
            </a:r>
          </a:p>
        </p:txBody>
      </p:sp>
      <p:sp>
        <p:nvSpPr>
          <p:cNvPr id="52" name="TextBox 51">
            <a:extLst>
              <a:ext uri="{FF2B5EF4-FFF2-40B4-BE49-F238E27FC236}">
                <a16:creationId xmlns:a16="http://schemas.microsoft.com/office/drawing/2014/main" id="{3D17412F-7D42-A542-A3D0-9546AAAA687F}"/>
              </a:ext>
            </a:extLst>
          </p:cNvPr>
          <p:cNvSpPr txBox="1"/>
          <p:nvPr/>
        </p:nvSpPr>
        <p:spPr>
          <a:xfrm>
            <a:off x="520892" y="5653833"/>
            <a:ext cx="2398848" cy="646331"/>
          </a:xfrm>
          <a:prstGeom prst="rect">
            <a:avLst/>
          </a:prstGeom>
          <a:noFill/>
        </p:spPr>
        <p:txBody>
          <a:bodyPr wrap="square" rtlCol="0">
            <a:spAutoFit/>
          </a:bodyPr>
          <a:lstStyle/>
          <a:p>
            <a:pPr algn="ctr"/>
            <a:r>
              <a:rPr lang="en-US" dirty="0">
                <a:solidFill>
                  <a:schemeClr val="bg1"/>
                </a:solidFill>
              </a:rPr>
              <a:t>Center covered, </a:t>
            </a:r>
          </a:p>
          <a:p>
            <a:pPr algn="ctr"/>
            <a:r>
              <a:rPr lang="en-US" dirty="0">
                <a:solidFill>
                  <a:schemeClr val="bg1"/>
                </a:solidFill>
              </a:rPr>
              <a:t>one guard covered</a:t>
            </a:r>
          </a:p>
        </p:txBody>
      </p:sp>
      <p:sp>
        <p:nvSpPr>
          <p:cNvPr id="53" name="TextBox 52">
            <a:extLst>
              <a:ext uri="{FF2B5EF4-FFF2-40B4-BE49-F238E27FC236}">
                <a16:creationId xmlns:a16="http://schemas.microsoft.com/office/drawing/2014/main" id="{7255FF70-9702-F04F-BB10-4FE146E5FCF1}"/>
              </a:ext>
            </a:extLst>
          </p:cNvPr>
          <p:cNvSpPr txBox="1"/>
          <p:nvPr/>
        </p:nvSpPr>
        <p:spPr>
          <a:xfrm>
            <a:off x="8963130" y="5452352"/>
            <a:ext cx="2213106" cy="830997"/>
          </a:xfrm>
          <a:prstGeom prst="rect">
            <a:avLst/>
          </a:prstGeom>
          <a:noFill/>
        </p:spPr>
        <p:txBody>
          <a:bodyPr wrap="square" rtlCol="0">
            <a:spAutoFit/>
          </a:bodyPr>
          <a:lstStyle/>
          <a:p>
            <a:pPr algn="ctr"/>
            <a:r>
              <a:rPr lang="en-US" sz="2400" dirty="0">
                <a:solidFill>
                  <a:schemeClr val="bg1"/>
                </a:solidFill>
              </a:rPr>
              <a:t>Cylinder count: 2</a:t>
            </a:r>
          </a:p>
        </p:txBody>
      </p:sp>
      <p:sp>
        <p:nvSpPr>
          <p:cNvPr id="54" name="TextBox 53">
            <a:extLst>
              <a:ext uri="{FF2B5EF4-FFF2-40B4-BE49-F238E27FC236}">
                <a16:creationId xmlns:a16="http://schemas.microsoft.com/office/drawing/2014/main" id="{EEA40623-7F8B-084B-B83F-CC442475429C}"/>
              </a:ext>
            </a:extLst>
          </p:cNvPr>
          <p:cNvSpPr txBox="1"/>
          <p:nvPr/>
        </p:nvSpPr>
        <p:spPr>
          <a:xfrm>
            <a:off x="9650335" y="2599033"/>
            <a:ext cx="2555345" cy="2031325"/>
          </a:xfrm>
          <a:prstGeom prst="rect">
            <a:avLst/>
          </a:prstGeom>
          <a:noFill/>
        </p:spPr>
        <p:txBody>
          <a:bodyPr wrap="square" rtlCol="0">
            <a:spAutoFit/>
          </a:bodyPr>
          <a:lstStyle/>
          <a:p>
            <a:r>
              <a:rPr lang="en-US" dirty="0">
                <a:solidFill>
                  <a:schemeClr val="bg1"/>
                </a:solidFill>
              </a:rPr>
              <a:t>Schemes/Situations:</a:t>
            </a:r>
          </a:p>
          <a:p>
            <a:pPr marL="285750" indent="-285750">
              <a:buFontTx/>
              <a:buChar char="-"/>
            </a:pPr>
            <a:r>
              <a:rPr lang="en-US" dirty="0">
                <a:solidFill>
                  <a:schemeClr val="bg1"/>
                </a:solidFill>
              </a:rPr>
              <a:t>4-3</a:t>
            </a:r>
          </a:p>
          <a:p>
            <a:pPr marL="285750" indent="-285750">
              <a:buFontTx/>
              <a:buChar char="-"/>
            </a:pPr>
            <a:r>
              <a:rPr lang="en-US" dirty="0">
                <a:solidFill>
                  <a:schemeClr val="bg1"/>
                </a:solidFill>
              </a:rPr>
              <a:t>Dime</a:t>
            </a:r>
          </a:p>
          <a:p>
            <a:pPr marL="285750" indent="-285750">
              <a:buFontTx/>
              <a:buChar char="-"/>
            </a:pPr>
            <a:r>
              <a:rPr lang="en-US" dirty="0">
                <a:solidFill>
                  <a:schemeClr val="bg1"/>
                </a:solidFill>
              </a:rPr>
              <a:t>Nickel</a:t>
            </a:r>
          </a:p>
          <a:p>
            <a:pPr marL="285750" indent="-285750">
              <a:buFontTx/>
              <a:buChar char="-"/>
            </a:pPr>
            <a:r>
              <a:rPr lang="en-US" dirty="0">
                <a:solidFill>
                  <a:schemeClr val="bg1"/>
                </a:solidFill>
              </a:rPr>
              <a:t>General four-man rush</a:t>
            </a:r>
          </a:p>
          <a:p>
            <a:pPr marL="285750" indent="-285750">
              <a:buFontTx/>
              <a:buChar char="-"/>
            </a:pPr>
            <a:endParaRPr lang="en-US" dirty="0">
              <a:solidFill>
                <a:schemeClr val="bg1"/>
              </a:solidFill>
            </a:endParaRPr>
          </a:p>
        </p:txBody>
      </p:sp>
      <p:sp>
        <p:nvSpPr>
          <p:cNvPr id="27" name="Frame 26">
            <a:extLst>
              <a:ext uri="{FF2B5EF4-FFF2-40B4-BE49-F238E27FC236}">
                <a16:creationId xmlns:a16="http://schemas.microsoft.com/office/drawing/2014/main" id="{8C8037CD-3967-1442-8031-DD881E07E496}"/>
              </a:ext>
            </a:extLst>
          </p:cNvPr>
          <p:cNvSpPr/>
          <p:nvPr/>
        </p:nvSpPr>
        <p:spPr>
          <a:xfrm>
            <a:off x="460414" y="5572221"/>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0F4B1E8C-0ADB-1A43-81CE-9BEB518B884F}"/>
              </a:ext>
            </a:extLst>
          </p:cNvPr>
          <p:cNvSpPr>
            <a:spLocks noGrp="1"/>
          </p:cNvSpPr>
          <p:nvPr>
            <p:ph type="sldNum" sz="quarter" idx="12"/>
          </p:nvPr>
        </p:nvSpPr>
        <p:spPr>
          <a:xfrm>
            <a:off x="8641093" y="6205595"/>
            <a:ext cx="2743200" cy="365125"/>
          </a:xfrm>
        </p:spPr>
        <p:txBody>
          <a:bodyPr/>
          <a:lstStyle/>
          <a:p>
            <a:fld id="{FF878F06-CA71-AF4C-A00A-8015B92E4610}" type="slidenum">
              <a:rPr lang="en-US" smtClean="0"/>
              <a:t>45</a:t>
            </a:fld>
            <a:endParaRPr lang="en-US"/>
          </a:p>
        </p:txBody>
      </p:sp>
    </p:spTree>
    <p:extLst>
      <p:ext uri="{BB962C8B-B14F-4D97-AF65-F5344CB8AC3E}">
        <p14:creationId xmlns:p14="http://schemas.microsoft.com/office/powerpoint/2010/main" val="1587466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5C2407E-9D7E-6948-9C5F-ECF4804336E1}"/>
              </a:ext>
            </a:extLst>
          </p:cNvPr>
          <p:cNvSpPr/>
          <p:nvPr/>
        </p:nvSpPr>
        <p:spPr>
          <a:xfrm>
            <a:off x="8997045" y="4305600"/>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1568B29E-BDD7-3740-A7B3-C5A0E3AB2185}"/>
              </a:ext>
            </a:extLst>
          </p:cNvPr>
          <p:cNvSpPr/>
          <p:nvPr/>
        </p:nvSpPr>
        <p:spPr>
          <a:xfrm>
            <a:off x="7407081" y="4316400"/>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 name="Rectangle 56">
            <a:extLst>
              <a:ext uri="{FF2B5EF4-FFF2-40B4-BE49-F238E27FC236}">
                <a16:creationId xmlns:a16="http://schemas.microsoft.com/office/drawing/2014/main" id="{6BCD6EEC-6FB2-9746-8EE5-A27ACA935C8B}"/>
              </a:ext>
            </a:extLst>
          </p:cNvPr>
          <p:cNvSpPr/>
          <p:nvPr/>
        </p:nvSpPr>
        <p:spPr>
          <a:xfrm>
            <a:off x="3798000" y="4316400"/>
            <a:ext cx="298800"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8" name="Title 1">
            <a:extLst>
              <a:ext uri="{FF2B5EF4-FFF2-40B4-BE49-F238E27FC236}">
                <a16:creationId xmlns:a16="http://schemas.microsoft.com/office/drawing/2014/main" id="{91B70764-2EF2-3B4C-8009-517ECB5583D9}"/>
              </a:ext>
            </a:extLst>
          </p:cNvPr>
          <p:cNvSpPr>
            <a:spLocks noGrp="1"/>
          </p:cNvSpPr>
          <p:nvPr>
            <p:ph type="title"/>
          </p:nvPr>
        </p:nvSpPr>
        <p:spPr>
          <a:xfrm>
            <a:off x="757849" y="515903"/>
            <a:ext cx="10515600" cy="1325563"/>
          </a:xfrm>
        </p:spPr>
        <p:txBody>
          <a:bodyPr/>
          <a:lstStyle/>
          <a:p>
            <a:pPr algn="ctr"/>
            <a:r>
              <a:rPr lang="en-US" dirty="0">
                <a:solidFill>
                  <a:schemeClr val="bg1"/>
                </a:solidFill>
              </a:rPr>
              <a:t>Bear</a:t>
            </a:r>
          </a:p>
        </p:txBody>
      </p:sp>
      <p:sp>
        <p:nvSpPr>
          <p:cNvPr id="59" name="Donut 58">
            <a:extLst>
              <a:ext uri="{FF2B5EF4-FFF2-40B4-BE49-F238E27FC236}">
                <a16:creationId xmlns:a16="http://schemas.microsoft.com/office/drawing/2014/main" id="{7FF2B42F-1988-4347-9718-BB07F5959E41}"/>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0" name="Donut 59">
            <a:extLst>
              <a:ext uri="{FF2B5EF4-FFF2-40B4-BE49-F238E27FC236}">
                <a16:creationId xmlns:a16="http://schemas.microsoft.com/office/drawing/2014/main" id="{8484A4BD-E82B-E247-9976-251FF5731988}"/>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Donut 60">
            <a:extLst>
              <a:ext uri="{FF2B5EF4-FFF2-40B4-BE49-F238E27FC236}">
                <a16:creationId xmlns:a16="http://schemas.microsoft.com/office/drawing/2014/main" id="{8042FD96-F810-184D-AE83-97DC5C7F4F12}"/>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2" name="Donut 61">
            <a:extLst>
              <a:ext uri="{FF2B5EF4-FFF2-40B4-BE49-F238E27FC236}">
                <a16:creationId xmlns:a16="http://schemas.microsoft.com/office/drawing/2014/main" id="{8348BA03-539C-EB44-84D2-2D990DCCAD90}"/>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Donut 62">
            <a:extLst>
              <a:ext uri="{FF2B5EF4-FFF2-40B4-BE49-F238E27FC236}">
                <a16:creationId xmlns:a16="http://schemas.microsoft.com/office/drawing/2014/main" id="{A1751992-970D-A34A-A76B-8BF037745646}"/>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TextBox 63">
            <a:extLst>
              <a:ext uri="{FF2B5EF4-FFF2-40B4-BE49-F238E27FC236}">
                <a16:creationId xmlns:a16="http://schemas.microsoft.com/office/drawing/2014/main" id="{BBBA92C9-8628-6E48-859F-E98BA9881D1D}"/>
              </a:ext>
            </a:extLst>
          </p:cNvPr>
          <p:cNvSpPr txBox="1"/>
          <p:nvPr/>
        </p:nvSpPr>
        <p:spPr>
          <a:xfrm>
            <a:off x="3367715" y="4169664"/>
            <a:ext cx="1493699" cy="369332"/>
          </a:xfrm>
          <a:prstGeom prst="rect">
            <a:avLst/>
          </a:prstGeom>
          <a:noFill/>
        </p:spPr>
        <p:txBody>
          <a:bodyPr wrap="square" rtlCol="0">
            <a:spAutoFit/>
          </a:bodyPr>
          <a:lstStyle/>
          <a:p>
            <a:r>
              <a:rPr lang="en-US" dirty="0">
                <a:solidFill>
                  <a:schemeClr val="bg1"/>
                </a:solidFill>
              </a:rPr>
              <a:t>B</a:t>
            </a:r>
          </a:p>
        </p:txBody>
      </p:sp>
      <p:sp>
        <p:nvSpPr>
          <p:cNvPr id="65" name="TextBox 64">
            <a:extLst>
              <a:ext uri="{FF2B5EF4-FFF2-40B4-BE49-F238E27FC236}">
                <a16:creationId xmlns:a16="http://schemas.microsoft.com/office/drawing/2014/main" id="{47F0486E-8A12-1C49-B3AE-A39BE78E54E9}"/>
              </a:ext>
            </a:extLst>
          </p:cNvPr>
          <p:cNvSpPr txBox="1"/>
          <p:nvPr/>
        </p:nvSpPr>
        <p:spPr>
          <a:xfrm>
            <a:off x="3763983" y="3523332"/>
            <a:ext cx="1185581" cy="646331"/>
          </a:xfrm>
          <a:prstGeom prst="rect">
            <a:avLst/>
          </a:prstGeom>
          <a:noFill/>
        </p:spPr>
        <p:txBody>
          <a:bodyPr wrap="square" rtlCol="0">
            <a:spAutoFit/>
          </a:bodyPr>
          <a:lstStyle/>
          <a:p>
            <a:r>
              <a:rPr lang="en-US" sz="3600" b="1" dirty="0">
                <a:solidFill>
                  <a:schemeClr val="bg1"/>
                </a:solidFill>
              </a:rPr>
              <a:t>T</a:t>
            </a:r>
          </a:p>
        </p:txBody>
      </p:sp>
      <p:sp>
        <p:nvSpPr>
          <p:cNvPr id="66" name="TextBox 65">
            <a:extLst>
              <a:ext uri="{FF2B5EF4-FFF2-40B4-BE49-F238E27FC236}">
                <a16:creationId xmlns:a16="http://schemas.microsoft.com/office/drawing/2014/main" id="{D3226E5B-6B65-FC45-94A9-070458B7F55A}"/>
              </a:ext>
            </a:extLst>
          </p:cNvPr>
          <p:cNvSpPr txBox="1"/>
          <p:nvPr/>
        </p:nvSpPr>
        <p:spPr>
          <a:xfrm>
            <a:off x="7407081" y="3523333"/>
            <a:ext cx="1185581" cy="646331"/>
          </a:xfrm>
          <a:prstGeom prst="rect">
            <a:avLst/>
          </a:prstGeom>
          <a:noFill/>
        </p:spPr>
        <p:txBody>
          <a:bodyPr wrap="square" rtlCol="0">
            <a:spAutoFit/>
          </a:bodyPr>
          <a:lstStyle/>
          <a:p>
            <a:r>
              <a:rPr lang="en-US" sz="3600" b="1" dirty="0">
                <a:solidFill>
                  <a:schemeClr val="bg1"/>
                </a:solidFill>
              </a:rPr>
              <a:t>T</a:t>
            </a:r>
          </a:p>
        </p:txBody>
      </p:sp>
      <p:sp>
        <p:nvSpPr>
          <p:cNvPr id="67" name="TextBox 66">
            <a:extLst>
              <a:ext uri="{FF2B5EF4-FFF2-40B4-BE49-F238E27FC236}">
                <a16:creationId xmlns:a16="http://schemas.microsoft.com/office/drawing/2014/main" id="{5A8263F3-AC3E-0843-BFBB-E2671837AFF1}"/>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68" name="TextBox 67">
            <a:extLst>
              <a:ext uri="{FF2B5EF4-FFF2-40B4-BE49-F238E27FC236}">
                <a16:creationId xmlns:a16="http://schemas.microsoft.com/office/drawing/2014/main" id="{6FE83646-3F39-2145-BF9D-EFB985474E4F}"/>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69" name="TextBox 68">
            <a:extLst>
              <a:ext uri="{FF2B5EF4-FFF2-40B4-BE49-F238E27FC236}">
                <a16:creationId xmlns:a16="http://schemas.microsoft.com/office/drawing/2014/main" id="{0F4C50BD-22A2-6E45-88BE-BC7413F26A9B}"/>
              </a:ext>
            </a:extLst>
          </p:cNvPr>
          <p:cNvSpPr txBox="1"/>
          <p:nvPr/>
        </p:nvSpPr>
        <p:spPr>
          <a:xfrm>
            <a:off x="5422858" y="2312792"/>
            <a:ext cx="1185581" cy="646331"/>
          </a:xfrm>
          <a:prstGeom prst="rect">
            <a:avLst/>
          </a:prstGeom>
          <a:noFill/>
        </p:spPr>
        <p:txBody>
          <a:bodyPr wrap="square" rtlCol="0">
            <a:spAutoFit/>
          </a:bodyPr>
          <a:lstStyle/>
          <a:p>
            <a:r>
              <a:rPr lang="en-US" sz="3600" b="1" dirty="0">
                <a:solidFill>
                  <a:schemeClr val="bg1"/>
                </a:solidFill>
              </a:rPr>
              <a:t>W</a:t>
            </a:r>
          </a:p>
        </p:txBody>
      </p:sp>
      <p:sp>
        <p:nvSpPr>
          <p:cNvPr id="70" name="TextBox 69">
            <a:extLst>
              <a:ext uri="{FF2B5EF4-FFF2-40B4-BE49-F238E27FC236}">
                <a16:creationId xmlns:a16="http://schemas.microsoft.com/office/drawing/2014/main" id="{052FF0A9-6AD0-1440-83EC-38D75052D515}"/>
              </a:ext>
            </a:extLst>
          </p:cNvPr>
          <p:cNvSpPr txBox="1"/>
          <p:nvPr/>
        </p:nvSpPr>
        <p:spPr>
          <a:xfrm>
            <a:off x="2578402" y="2408305"/>
            <a:ext cx="1185581" cy="646331"/>
          </a:xfrm>
          <a:prstGeom prst="rect">
            <a:avLst/>
          </a:prstGeom>
          <a:noFill/>
        </p:spPr>
        <p:txBody>
          <a:bodyPr wrap="square" rtlCol="0">
            <a:spAutoFit/>
          </a:bodyPr>
          <a:lstStyle/>
          <a:p>
            <a:r>
              <a:rPr lang="en-US" sz="3600" b="1">
                <a:solidFill>
                  <a:schemeClr val="bg1"/>
                </a:solidFill>
              </a:rPr>
              <a:t>M</a:t>
            </a:r>
            <a:endParaRPr lang="en-US" sz="3600" b="1" dirty="0">
              <a:solidFill>
                <a:schemeClr val="bg1"/>
              </a:solidFill>
            </a:endParaRPr>
          </a:p>
        </p:txBody>
      </p:sp>
      <p:sp>
        <p:nvSpPr>
          <p:cNvPr id="71" name="Frame 70">
            <a:extLst>
              <a:ext uri="{FF2B5EF4-FFF2-40B4-BE49-F238E27FC236}">
                <a16:creationId xmlns:a16="http://schemas.microsoft.com/office/drawing/2014/main" id="{FBD8DFA3-31E7-364A-907D-E6D2E48FEAA3}"/>
              </a:ext>
            </a:extLst>
          </p:cNvPr>
          <p:cNvSpPr/>
          <p:nvPr/>
        </p:nvSpPr>
        <p:spPr>
          <a:xfrm>
            <a:off x="3386477" y="2959123"/>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TextBox 71">
            <a:extLst>
              <a:ext uri="{FF2B5EF4-FFF2-40B4-BE49-F238E27FC236}">
                <a16:creationId xmlns:a16="http://schemas.microsoft.com/office/drawing/2014/main" id="{8F7398E3-8F27-7D4C-9753-3122F10D7459}"/>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73" name="TextBox 72">
            <a:extLst>
              <a:ext uri="{FF2B5EF4-FFF2-40B4-BE49-F238E27FC236}">
                <a16:creationId xmlns:a16="http://schemas.microsoft.com/office/drawing/2014/main" id="{1EFFEE9C-E615-4C4F-9070-D7C9B6670C91}"/>
              </a:ext>
            </a:extLst>
          </p:cNvPr>
          <p:cNvSpPr txBox="1"/>
          <p:nvPr/>
        </p:nvSpPr>
        <p:spPr>
          <a:xfrm>
            <a:off x="757849" y="3523331"/>
            <a:ext cx="1185581" cy="646331"/>
          </a:xfrm>
          <a:prstGeom prst="rect">
            <a:avLst/>
          </a:prstGeom>
          <a:noFill/>
        </p:spPr>
        <p:txBody>
          <a:bodyPr wrap="square" rtlCol="0">
            <a:spAutoFit/>
          </a:bodyPr>
          <a:lstStyle/>
          <a:p>
            <a:r>
              <a:rPr lang="en-US" sz="3600" b="1" dirty="0">
                <a:solidFill>
                  <a:schemeClr val="bg1"/>
                </a:solidFill>
              </a:rPr>
              <a:t>E</a:t>
            </a:r>
          </a:p>
        </p:txBody>
      </p:sp>
      <p:sp>
        <p:nvSpPr>
          <p:cNvPr id="74" name="TextBox 73">
            <a:extLst>
              <a:ext uri="{FF2B5EF4-FFF2-40B4-BE49-F238E27FC236}">
                <a16:creationId xmlns:a16="http://schemas.microsoft.com/office/drawing/2014/main" id="{1B229C37-F996-4740-8E2C-A1A66E44CE9A}"/>
              </a:ext>
            </a:extLst>
          </p:cNvPr>
          <p:cNvSpPr txBox="1"/>
          <p:nvPr/>
        </p:nvSpPr>
        <p:spPr>
          <a:xfrm>
            <a:off x="5501916" y="3539147"/>
            <a:ext cx="1185581" cy="646331"/>
          </a:xfrm>
          <a:prstGeom prst="rect">
            <a:avLst/>
          </a:prstGeom>
          <a:noFill/>
        </p:spPr>
        <p:txBody>
          <a:bodyPr wrap="square" rtlCol="0">
            <a:spAutoFit/>
          </a:bodyPr>
          <a:lstStyle/>
          <a:p>
            <a:r>
              <a:rPr lang="en-US" sz="3600" b="1" dirty="0">
                <a:solidFill>
                  <a:schemeClr val="bg1"/>
                </a:solidFill>
              </a:rPr>
              <a:t>N</a:t>
            </a:r>
          </a:p>
        </p:txBody>
      </p:sp>
      <p:cxnSp>
        <p:nvCxnSpPr>
          <p:cNvPr id="75" name="Straight Connector 74">
            <a:extLst>
              <a:ext uri="{FF2B5EF4-FFF2-40B4-BE49-F238E27FC236}">
                <a16:creationId xmlns:a16="http://schemas.microsoft.com/office/drawing/2014/main" id="{703E3743-41B1-9945-B864-2037B90B12EE}"/>
              </a:ext>
            </a:extLst>
          </p:cNvPr>
          <p:cNvCxnSpPr>
            <a:stCxn id="59" idx="0"/>
            <a:endCxn id="59" idx="4"/>
          </p:cNvCxnSpPr>
          <p:nvPr/>
        </p:nvCxnSpPr>
        <p:spPr>
          <a:xfrm>
            <a:off x="5751576" y="416966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3B8681-F74F-954E-A0C9-343DEEFB4D66}"/>
              </a:ext>
            </a:extLst>
          </p:cNvPr>
          <p:cNvSpPr txBox="1"/>
          <p:nvPr/>
        </p:nvSpPr>
        <p:spPr>
          <a:xfrm>
            <a:off x="1233680" y="4129995"/>
            <a:ext cx="1185581" cy="646331"/>
          </a:xfrm>
          <a:prstGeom prst="rect">
            <a:avLst/>
          </a:prstGeom>
          <a:noFill/>
        </p:spPr>
        <p:txBody>
          <a:bodyPr wrap="square" rtlCol="0">
            <a:spAutoFit/>
          </a:bodyPr>
          <a:lstStyle/>
          <a:p>
            <a:r>
              <a:rPr lang="en-US" sz="3600" b="1" dirty="0">
                <a:solidFill>
                  <a:schemeClr val="bg1"/>
                </a:solidFill>
              </a:rPr>
              <a:t>Y</a:t>
            </a:r>
          </a:p>
        </p:txBody>
      </p:sp>
      <p:sp>
        <p:nvSpPr>
          <p:cNvPr id="77" name="Rectangle 76">
            <a:extLst>
              <a:ext uri="{FF2B5EF4-FFF2-40B4-BE49-F238E27FC236}">
                <a16:creationId xmlns:a16="http://schemas.microsoft.com/office/drawing/2014/main" id="{4BF014CC-CC15-174A-9113-B3CA3EB3BB8C}"/>
              </a:ext>
            </a:extLst>
          </p:cNvPr>
          <p:cNvSpPr/>
          <p:nvPr/>
        </p:nvSpPr>
        <p:spPr>
          <a:xfrm>
            <a:off x="552741" y="5650113"/>
            <a:ext cx="2547457" cy="646331"/>
          </a:xfrm>
          <a:prstGeom prst="rect">
            <a:avLst/>
          </a:prstGeom>
        </p:spPr>
        <p:txBody>
          <a:bodyPr wrap="square">
            <a:spAutoFit/>
          </a:bodyPr>
          <a:lstStyle/>
          <a:p>
            <a:pPr algn="ctr"/>
            <a:r>
              <a:rPr lang="en-US" dirty="0">
                <a:solidFill>
                  <a:schemeClr val="bg1"/>
                </a:solidFill>
              </a:rPr>
              <a:t>Center covered, both guards covered</a:t>
            </a:r>
          </a:p>
        </p:txBody>
      </p:sp>
      <p:sp>
        <p:nvSpPr>
          <p:cNvPr id="78" name="TextBox 77">
            <a:extLst>
              <a:ext uri="{FF2B5EF4-FFF2-40B4-BE49-F238E27FC236}">
                <a16:creationId xmlns:a16="http://schemas.microsoft.com/office/drawing/2014/main" id="{ED438B38-57AA-C44E-A03A-C8CCB86A1BE9}"/>
              </a:ext>
            </a:extLst>
          </p:cNvPr>
          <p:cNvSpPr txBox="1"/>
          <p:nvPr/>
        </p:nvSpPr>
        <p:spPr>
          <a:xfrm>
            <a:off x="8923796" y="5482524"/>
            <a:ext cx="2213106" cy="830997"/>
          </a:xfrm>
          <a:prstGeom prst="rect">
            <a:avLst/>
          </a:prstGeom>
          <a:noFill/>
        </p:spPr>
        <p:txBody>
          <a:bodyPr wrap="square" rtlCol="0">
            <a:spAutoFit/>
          </a:bodyPr>
          <a:lstStyle/>
          <a:p>
            <a:pPr algn="ctr"/>
            <a:r>
              <a:rPr lang="en-US" sz="2400" dirty="0">
                <a:solidFill>
                  <a:schemeClr val="bg1"/>
                </a:solidFill>
              </a:rPr>
              <a:t>Cylinder count: 3</a:t>
            </a:r>
          </a:p>
        </p:txBody>
      </p:sp>
      <p:sp>
        <p:nvSpPr>
          <p:cNvPr id="79" name="TextBox 78">
            <a:extLst>
              <a:ext uri="{FF2B5EF4-FFF2-40B4-BE49-F238E27FC236}">
                <a16:creationId xmlns:a16="http://schemas.microsoft.com/office/drawing/2014/main" id="{FEB96F60-D0F4-174A-90E4-FAF11AFFA918}"/>
              </a:ext>
            </a:extLst>
          </p:cNvPr>
          <p:cNvSpPr txBox="1"/>
          <p:nvPr/>
        </p:nvSpPr>
        <p:spPr>
          <a:xfrm>
            <a:off x="9591267" y="2879657"/>
            <a:ext cx="2555345" cy="1477328"/>
          </a:xfrm>
          <a:prstGeom prst="rect">
            <a:avLst/>
          </a:prstGeom>
          <a:noFill/>
        </p:spPr>
        <p:txBody>
          <a:bodyPr wrap="square" rtlCol="0">
            <a:spAutoFit/>
          </a:bodyPr>
          <a:lstStyle/>
          <a:p>
            <a:r>
              <a:rPr lang="en-US" dirty="0">
                <a:solidFill>
                  <a:schemeClr val="bg1"/>
                </a:solidFill>
              </a:rPr>
              <a:t>Schemes/Situations:</a:t>
            </a:r>
          </a:p>
          <a:p>
            <a:pPr marL="285750" indent="-285750">
              <a:buFontTx/>
              <a:buChar char="-"/>
            </a:pPr>
            <a:r>
              <a:rPr lang="en-US" dirty="0">
                <a:solidFill>
                  <a:schemeClr val="bg1"/>
                </a:solidFill>
              </a:rPr>
              <a:t>Short yardage</a:t>
            </a:r>
          </a:p>
          <a:p>
            <a:pPr marL="285750" indent="-285750">
              <a:buFontTx/>
              <a:buChar char="-"/>
            </a:pPr>
            <a:r>
              <a:rPr lang="en-US" dirty="0">
                <a:solidFill>
                  <a:schemeClr val="bg1"/>
                </a:solidFill>
              </a:rPr>
              <a:t>Heavy offensive personnel</a:t>
            </a:r>
          </a:p>
          <a:p>
            <a:endParaRPr lang="en-US" dirty="0">
              <a:solidFill>
                <a:schemeClr val="bg1"/>
              </a:solidFill>
            </a:endParaRPr>
          </a:p>
        </p:txBody>
      </p:sp>
      <p:sp>
        <p:nvSpPr>
          <p:cNvPr id="29" name="Frame 28">
            <a:extLst>
              <a:ext uri="{FF2B5EF4-FFF2-40B4-BE49-F238E27FC236}">
                <a16:creationId xmlns:a16="http://schemas.microsoft.com/office/drawing/2014/main" id="{D6019B16-37D5-D241-9C10-976E4E96FD41}"/>
              </a:ext>
            </a:extLst>
          </p:cNvPr>
          <p:cNvSpPr/>
          <p:nvPr/>
        </p:nvSpPr>
        <p:spPr>
          <a:xfrm>
            <a:off x="535524" y="5529523"/>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Slide Number Placeholder 1">
            <a:extLst>
              <a:ext uri="{FF2B5EF4-FFF2-40B4-BE49-F238E27FC236}">
                <a16:creationId xmlns:a16="http://schemas.microsoft.com/office/drawing/2014/main" id="{7D2229C9-EB7C-834D-BB1E-3551BF6D2752}"/>
              </a:ext>
            </a:extLst>
          </p:cNvPr>
          <p:cNvSpPr>
            <a:spLocks noGrp="1"/>
          </p:cNvSpPr>
          <p:nvPr>
            <p:ph type="sldNum" sz="quarter" idx="12"/>
          </p:nvPr>
        </p:nvSpPr>
        <p:spPr>
          <a:xfrm>
            <a:off x="8605076" y="6250087"/>
            <a:ext cx="2743200" cy="365125"/>
          </a:xfrm>
        </p:spPr>
        <p:txBody>
          <a:bodyPr/>
          <a:lstStyle/>
          <a:p>
            <a:fld id="{FF878F06-CA71-AF4C-A00A-8015B92E4610}" type="slidenum">
              <a:rPr lang="en-US" smtClean="0"/>
              <a:t>46</a:t>
            </a:fld>
            <a:endParaRPr lang="en-US"/>
          </a:p>
        </p:txBody>
      </p:sp>
    </p:spTree>
    <p:extLst>
      <p:ext uri="{BB962C8B-B14F-4D97-AF65-F5344CB8AC3E}">
        <p14:creationId xmlns:p14="http://schemas.microsoft.com/office/powerpoint/2010/main" val="2573252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2FE1BEC-A700-D443-B64D-76A3458148CD}"/>
              </a:ext>
            </a:extLst>
          </p:cNvPr>
          <p:cNvSpPr/>
          <p:nvPr/>
        </p:nvSpPr>
        <p:spPr>
          <a:xfrm>
            <a:off x="8997045" y="4309128"/>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a:extLst>
              <a:ext uri="{FF2B5EF4-FFF2-40B4-BE49-F238E27FC236}">
                <a16:creationId xmlns:a16="http://schemas.microsoft.com/office/drawing/2014/main" id="{1DBC4B7B-9508-0C48-A867-6E7032FB53F4}"/>
              </a:ext>
            </a:extLst>
          </p:cNvPr>
          <p:cNvSpPr/>
          <p:nvPr/>
        </p:nvSpPr>
        <p:spPr>
          <a:xfrm>
            <a:off x="7407081" y="4316400"/>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a:extLst>
              <a:ext uri="{FF2B5EF4-FFF2-40B4-BE49-F238E27FC236}">
                <a16:creationId xmlns:a16="http://schemas.microsoft.com/office/drawing/2014/main" id="{41E7622B-F1AF-FB4C-B430-B56975A2F142}"/>
              </a:ext>
            </a:extLst>
          </p:cNvPr>
          <p:cNvSpPr/>
          <p:nvPr/>
        </p:nvSpPr>
        <p:spPr>
          <a:xfrm>
            <a:off x="5829397" y="4299742"/>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a:extLst>
              <a:ext uri="{FF2B5EF4-FFF2-40B4-BE49-F238E27FC236}">
                <a16:creationId xmlns:a16="http://schemas.microsoft.com/office/drawing/2014/main" id="{530C1C66-E775-E74B-89EC-899BF17264D8}"/>
              </a:ext>
            </a:extLst>
          </p:cNvPr>
          <p:cNvSpPr/>
          <p:nvPr/>
        </p:nvSpPr>
        <p:spPr>
          <a:xfrm>
            <a:off x="5311749" y="4309128"/>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a:extLst>
              <a:ext uri="{FF2B5EF4-FFF2-40B4-BE49-F238E27FC236}">
                <a16:creationId xmlns:a16="http://schemas.microsoft.com/office/drawing/2014/main" id="{0558BD5F-F597-A845-BA6D-26540D7BB743}"/>
              </a:ext>
            </a:extLst>
          </p:cNvPr>
          <p:cNvSpPr/>
          <p:nvPr/>
        </p:nvSpPr>
        <p:spPr>
          <a:xfrm>
            <a:off x="3791965" y="4309128"/>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itle 1">
            <a:extLst>
              <a:ext uri="{FF2B5EF4-FFF2-40B4-BE49-F238E27FC236}">
                <a16:creationId xmlns:a16="http://schemas.microsoft.com/office/drawing/2014/main" id="{3F1461DB-625D-6842-9E8D-B4A15A0150E8}"/>
              </a:ext>
            </a:extLst>
          </p:cNvPr>
          <p:cNvSpPr>
            <a:spLocks noGrp="1"/>
          </p:cNvSpPr>
          <p:nvPr>
            <p:ph type="title"/>
          </p:nvPr>
        </p:nvSpPr>
        <p:spPr>
          <a:xfrm>
            <a:off x="838200" y="365125"/>
            <a:ext cx="10515600" cy="1325563"/>
          </a:xfrm>
        </p:spPr>
        <p:txBody>
          <a:bodyPr/>
          <a:lstStyle/>
          <a:p>
            <a:pPr algn="ctr"/>
            <a:r>
              <a:rPr lang="en-US" dirty="0">
                <a:solidFill>
                  <a:schemeClr val="bg1"/>
                </a:solidFill>
              </a:rPr>
              <a:t>Goal Line (cancelling gaps)</a:t>
            </a:r>
          </a:p>
        </p:txBody>
      </p:sp>
      <p:sp>
        <p:nvSpPr>
          <p:cNvPr id="39" name="Donut 38">
            <a:extLst>
              <a:ext uri="{FF2B5EF4-FFF2-40B4-BE49-F238E27FC236}">
                <a16:creationId xmlns:a16="http://schemas.microsoft.com/office/drawing/2014/main" id="{A11BDA4F-445A-5842-B25D-8100E4C58C09}"/>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Donut 39">
            <a:extLst>
              <a:ext uri="{FF2B5EF4-FFF2-40B4-BE49-F238E27FC236}">
                <a16:creationId xmlns:a16="http://schemas.microsoft.com/office/drawing/2014/main" id="{6A208C66-22D5-524C-AB3D-8337118204AE}"/>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Donut 40">
            <a:extLst>
              <a:ext uri="{FF2B5EF4-FFF2-40B4-BE49-F238E27FC236}">
                <a16:creationId xmlns:a16="http://schemas.microsoft.com/office/drawing/2014/main" id="{E784C601-D2A2-1D4E-ABD6-5147D4E4754C}"/>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Donut 41">
            <a:extLst>
              <a:ext uri="{FF2B5EF4-FFF2-40B4-BE49-F238E27FC236}">
                <a16:creationId xmlns:a16="http://schemas.microsoft.com/office/drawing/2014/main" id="{778D8BD2-80D0-2C43-9038-DDF98243F2BA}"/>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Donut 42">
            <a:extLst>
              <a:ext uri="{FF2B5EF4-FFF2-40B4-BE49-F238E27FC236}">
                <a16:creationId xmlns:a16="http://schemas.microsoft.com/office/drawing/2014/main" id="{54FE2DE1-5BD5-A04B-B366-F4DF8B6107D3}"/>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TextBox 43">
            <a:extLst>
              <a:ext uri="{FF2B5EF4-FFF2-40B4-BE49-F238E27FC236}">
                <a16:creationId xmlns:a16="http://schemas.microsoft.com/office/drawing/2014/main" id="{DD5EE6E8-8720-B84B-8239-B25E35B614F1}"/>
              </a:ext>
            </a:extLst>
          </p:cNvPr>
          <p:cNvSpPr txBox="1"/>
          <p:nvPr/>
        </p:nvSpPr>
        <p:spPr>
          <a:xfrm>
            <a:off x="5064594" y="3523330"/>
            <a:ext cx="1185581" cy="646331"/>
          </a:xfrm>
          <a:prstGeom prst="rect">
            <a:avLst/>
          </a:prstGeom>
          <a:noFill/>
        </p:spPr>
        <p:txBody>
          <a:bodyPr wrap="square" rtlCol="0">
            <a:spAutoFit/>
          </a:bodyPr>
          <a:lstStyle/>
          <a:p>
            <a:r>
              <a:rPr lang="en-US" sz="3600" b="1" dirty="0">
                <a:solidFill>
                  <a:schemeClr val="bg1"/>
                </a:solidFill>
              </a:rPr>
              <a:t>T</a:t>
            </a:r>
          </a:p>
        </p:txBody>
      </p:sp>
      <p:sp>
        <p:nvSpPr>
          <p:cNvPr id="45" name="TextBox 44">
            <a:extLst>
              <a:ext uri="{FF2B5EF4-FFF2-40B4-BE49-F238E27FC236}">
                <a16:creationId xmlns:a16="http://schemas.microsoft.com/office/drawing/2014/main" id="{762573F0-EB4F-FF47-B734-98A656531793}"/>
              </a:ext>
            </a:extLst>
          </p:cNvPr>
          <p:cNvSpPr txBox="1"/>
          <p:nvPr/>
        </p:nvSpPr>
        <p:spPr>
          <a:xfrm>
            <a:off x="5954401" y="3504254"/>
            <a:ext cx="1185581" cy="646331"/>
          </a:xfrm>
          <a:prstGeom prst="rect">
            <a:avLst/>
          </a:prstGeom>
          <a:noFill/>
        </p:spPr>
        <p:txBody>
          <a:bodyPr wrap="square" rtlCol="0">
            <a:spAutoFit/>
          </a:bodyPr>
          <a:lstStyle/>
          <a:p>
            <a:r>
              <a:rPr lang="en-US" sz="3600" b="1" dirty="0">
                <a:solidFill>
                  <a:schemeClr val="bg1"/>
                </a:solidFill>
              </a:rPr>
              <a:t>T</a:t>
            </a:r>
          </a:p>
        </p:txBody>
      </p:sp>
      <p:sp>
        <p:nvSpPr>
          <p:cNvPr id="46" name="TextBox 45">
            <a:extLst>
              <a:ext uri="{FF2B5EF4-FFF2-40B4-BE49-F238E27FC236}">
                <a16:creationId xmlns:a16="http://schemas.microsoft.com/office/drawing/2014/main" id="{7E9CA626-2835-8D4D-A198-BD7A2031EA68}"/>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47" name="TextBox 46">
            <a:extLst>
              <a:ext uri="{FF2B5EF4-FFF2-40B4-BE49-F238E27FC236}">
                <a16:creationId xmlns:a16="http://schemas.microsoft.com/office/drawing/2014/main" id="{017D54A8-5798-A14E-96B4-1EC7B5C0AE76}"/>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48" name="TextBox 47">
            <a:extLst>
              <a:ext uri="{FF2B5EF4-FFF2-40B4-BE49-F238E27FC236}">
                <a16:creationId xmlns:a16="http://schemas.microsoft.com/office/drawing/2014/main" id="{633118A6-CDB8-A142-B286-1A9D36E80004}"/>
              </a:ext>
            </a:extLst>
          </p:cNvPr>
          <p:cNvSpPr txBox="1"/>
          <p:nvPr/>
        </p:nvSpPr>
        <p:spPr>
          <a:xfrm>
            <a:off x="5797131" y="2293713"/>
            <a:ext cx="1185581" cy="646331"/>
          </a:xfrm>
          <a:prstGeom prst="rect">
            <a:avLst/>
          </a:prstGeom>
          <a:noFill/>
        </p:spPr>
        <p:txBody>
          <a:bodyPr wrap="square" rtlCol="0">
            <a:spAutoFit/>
          </a:bodyPr>
          <a:lstStyle/>
          <a:p>
            <a:r>
              <a:rPr lang="en-US" sz="3600" b="1" dirty="0">
                <a:solidFill>
                  <a:schemeClr val="bg1"/>
                </a:solidFill>
              </a:rPr>
              <a:t>W</a:t>
            </a:r>
          </a:p>
        </p:txBody>
      </p:sp>
      <p:sp>
        <p:nvSpPr>
          <p:cNvPr id="49" name="TextBox 48">
            <a:extLst>
              <a:ext uri="{FF2B5EF4-FFF2-40B4-BE49-F238E27FC236}">
                <a16:creationId xmlns:a16="http://schemas.microsoft.com/office/drawing/2014/main" id="{AF931B05-E963-E64B-925C-EF0EECB25A9A}"/>
              </a:ext>
            </a:extLst>
          </p:cNvPr>
          <p:cNvSpPr txBox="1"/>
          <p:nvPr/>
        </p:nvSpPr>
        <p:spPr>
          <a:xfrm>
            <a:off x="2578402" y="2408305"/>
            <a:ext cx="1185581" cy="646331"/>
          </a:xfrm>
          <a:prstGeom prst="rect">
            <a:avLst/>
          </a:prstGeom>
          <a:noFill/>
        </p:spPr>
        <p:txBody>
          <a:bodyPr wrap="square" rtlCol="0">
            <a:spAutoFit/>
          </a:bodyPr>
          <a:lstStyle/>
          <a:p>
            <a:r>
              <a:rPr lang="en-US" sz="3600" b="1">
                <a:solidFill>
                  <a:schemeClr val="bg1"/>
                </a:solidFill>
              </a:rPr>
              <a:t>M</a:t>
            </a:r>
            <a:endParaRPr lang="en-US" sz="3600" b="1" dirty="0">
              <a:solidFill>
                <a:schemeClr val="bg1"/>
              </a:solidFill>
            </a:endParaRPr>
          </a:p>
        </p:txBody>
      </p:sp>
      <p:sp>
        <p:nvSpPr>
          <p:cNvPr id="50" name="Frame 49">
            <a:extLst>
              <a:ext uri="{FF2B5EF4-FFF2-40B4-BE49-F238E27FC236}">
                <a16:creationId xmlns:a16="http://schemas.microsoft.com/office/drawing/2014/main" id="{20C94C16-C081-184B-AD09-EF598974D7C0}"/>
              </a:ext>
            </a:extLst>
          </p:cNvPr>
          <p:cNvSpPr/>
          <p:nvPr/>
        </p:nvSpPr>
        <p:spPr>
          <a:xfrm>
            <a:off x="3386477" y="2959123"/>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TextBox 50">
            <a:extLst>
              <a:ext uri="{FF2B5EF4-FFF2-40B4-BE49-F238E27FC236}">
                <a16:creationId xmlns:a16="http://schemas.microsoft.com/office/drawing/2014/main" id="{8AB5E7AD-8E25-6045-8007-89416F4335D6}"/>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52" name="TextBox 51">
            <a:extLst>
              <a:ext uri="{FF2B5EF4-FFF2-40B4-BE49-F238E27FC236}">
                <a16:creationId xmlns:a16="http://schemas.microsoft.com/office/drawing/2014/main" id="{009D8AA5-7390-D045-8789-B4E7626C2003}"/>
              </a:ext>
            </a:extLst>
          </p:cNvPr>
          <p:cNvSpPr txBox="1"/>
          <p:nvPr/>
        </p:nvSpPr>
        <p:spPr>
          <a:xfrm>
            <a:off x="757849" y="3523331"/>
            <a:ext cx="1185581" cy="646331"/>
          </a:xfrm>
          <a:prstGeom prst="rect">
            <a:avLst/>
          </a:prstGeom>
          <a:noFill/>
        </p:spPr>
        <p:txBody>
          <a:bodyPr wrap="square" rtlCol="0">
            <a:spAutoFit/>
          </a:bodyPr>
          <a:lstStyle/>
          <a:p>
            <a:r>
              <a:rPr lang="en-US" sz="3600" b="1" dirty="0">
                <a:solidFill>
                  <a:schemeClr val="bg1"/>
                </a:solidFill>
              </a:rPr>
              <a:t>E</a:t>
            </a:r>
          </a:p>
        </p:txBody>
      </p:sp>
      <p:sp>
        <p:nvSpPr>
          <p:cNvPr id="53" name="TextBox 52">
            <a:extLst>
              <a:ext uri="{FF2B5EF4-FFF2-40B4-BE49-F238E27FC236}">
                <a16:creationId xmlns:a16="http://schemas.microsoft.com/office/drawing/2014/main" id="{3FAD320D-46A4-BF48-977C-81F86ED9E2C4}"/>
              </a:ext>
            </a:extLst>
          </p:cNvPr>
          <p:cNvSpPr txBox="1"/>
          <p:nvPr/>
        </p:nvSpPr>
        <p:spPr>
          <a:xfrm>
            <a:off x="1233680" y="4129995"/>
            <a:ext cx="1185581" cy="646331"/>
          </a:xfrm>
          <a:prstGeom prst="rect">
            <a:avLst/>
          </a:prstGeom>
          <a:noFill/>
        </p:spPr>
        <p:txBody>
          <a:bodyPr wrap="square" rtlCol="0">
            <a:spAutoFit/>
          </a:bodyPr>
          <a:lstStyle/>
          <a:p>
            <a:r>
              <a:rPr lang="en-US" sz="3600" b="1" dirty="0">
                <a:solidFill>
                  <a:schemeClr val="bg1"/>
                </a:solidFill>
              </a:rPr>
              <a:t>Y</a:t>
            </a:r>
          </a:p>
        </p:txBody>
      </p:sp>
      <p:sp>
        <p:nvSpPr>
          <p:cNvPr id="54" name="TextBox 53">
            <a:extLst>
              <a:ext uri="{FF2B5EF4-FFF2-40B4-BE49-F238E27FC236}">
                <a16:creationId xmlns:a16="http://schemas.microsoft.com/office/drawing/2014/main" id="{189F7B1E-7833-C745-A23A-E196A18CBAED}"/>
              </a:ext>
            </a:extLst>
          </p:cNvPr>
          <p:cNvSpPr txBox="1"/>
          <p:nvPr/>
        </p:nvSpPr>
        <p:spPr>
          <a:xfrm>
            <a:off x="3763983" y="3513793"/>
            <a:ext cx="1185581" cy="646331"/>
          </a:xfrm>
          <a:prstGeom prst="rect">
            <a:avLst/>
          </a:prstGeom>
          <a:noFill/>
        </p:spPr>
        <p:txBody>
          <a:bodyPr wrap="square" rtlCol="0">
            <a:spAutoFit/>
          </a:bodyPr>
          <a:lstStyle/>
          <a:p>
            <a:r>
              <a:rPr lang="en-US" sz="3600" b="1" dirty="0">
                <a:solidFill>
                  <a:schemeClr val="bg1"/>
                </a:solidFill>
              </a:rPr>
              <a:t>T</a:t>
            </a:r>
          </a:p>
        </p:txBody>
      </p:sp>
      <p:sp>
        <p:nvSpPr>
          <p:cNvPr id="80" name="TextBox 79">
            <a:extLst>
              <a:ext uri="{FF2B5EF4-FFF2-40B4-BE49-F238E27FC236}">
                <a16:creationId xmlns:a16="http://schemas.microsoft.com/office/drawing/2014/main" id="{E21233E2-9BD2-E142-90A3-645BFDE15A10}"/>
              </a:ext>
            </a:extLst>
          </p:cNvPr>
          <p:cNvSpPr txBox="1"/>
          <p:nvPr/>
        </p:nvSpPr>
        <p:spPr>
          <a:xfrm>
            <a:off x="7381262" y="3513792"/>
            <a:ext cx="1185581" cy="646331"/>
          </a:xfrm>
          <a:prstGeom prst="rect">
            <a:avLst/>
          </a:prstGeom>
          <a:noFill/>
        </p:spPr>
        <p:txBody>
          <a:bodyPr wrap="square" rtlCol="0">
            <a:spAutoFit/>
          </a:bodyPr>
          <a:lstStyle/>
          <a:p>
            <a:r>
              <a:rPr lang="en-US" sz="3600" b="1" dirty="0">
                <a:solidFill>
                  <a:schemeClr val="bg1"/>
                </a:solidFill>
              </a:rPr>
              <a:t>T</a:t>
            </a:r>
          </a:p>
        </p:txBody>
      </p:sp>
      <p:sp>
        <p:nvSpPr>
          <p:cNvPr id="81" name="TextBox 80">
            <a:extLst>
              <a:ext uri="{FF2B5EF4-FFF2-40B4-BE49-F238E27FC236}">
                <a16:creationId xmlns:a16="http://schemas.microsoft.com/office/drawing/2014/main" id="{A60CEA4F-FA4C-914A-8B7B-534EEA6ADA7B}"/>
              </a:ext>
            </a:extLst>
          </p:cNvPr>
          <p:cNvSpPr txBox="1"/>
          <p:nvPr/>
        </p:nvSpPr>
        <p:spPr>
          <a:xfrm>
            <a:off x="8855795" y="5536146"/>
            <a:ext cx="2213106" cy="830997"/>
          </a:xfrm>
          <a:prstGeom prst="rect">
            <a:avLst/>
          </a:prstGeom>
          <a:noFill/>
        </p:spPr>
        <p:txBody>
          <a:bodyPr wrap="square" rtlCol="0">
            <a:spAutoFit/>
          </a:bodyPr>
          <a:lstStyle/>
          <a:p>
            <a:pPr algn="ctr"/>
            <a:r>
              <a:rPr lang="en-US" sz="2400" dirty="0">
                <a:solidFill>
                  <a:schemeClr val="bg1"/>
                </a:solidFill>
              </a:rPr>
              <a:t>Cylinder count: 4</a:t>
            </a:r>
          </a:p>
        </p:txBody>
      </p:sp>
      <p:sp>
        <p:nvSpPr>
          <p:cNvPr id="82" name="Rectangle 81">
            <a:extLst>
              <a:ext uri="{FF2B5EF4-FFF2-40B4-BE49-F238E27FC236}">
                <a16:creationId xmlns:a16="http://schemas.microsoft.com/office/drawing/2014/main" id="{D6DB7F0D-C6FE-3F41-BC5C-3DC433C7E5F6}"/>
              </a:ext>
            </a:extLst>
          </p:cNvPr>
          <p:cNvSpPr/>
          <p:nvPr/>
        </p:nvSpPr>
        <p:spPr>
          <a:xfrm>
            <a:off x="549047" y="5602305"/>
            <a:ext cx="2492757" cy="646331"/>
          </a:xfrm>
          <a:prstGeom prst="rect">
            <a:avLst/>
          </a:prstGeom>
        </p:spPr>
        <p:txBody>
          <a:bodyPr wrap="square">
            <a:spAutoFit/>
          </a:bodyPr>
          <a:lstStyle/>
          <a:p>
            <a:pPr algn="ctr"/>
            <a:r>
              <a:rPr lang="en-US" dirty="0">
                <a:solidFill>
                  <a:schemeClr val="bg1"/>
                </a:solidFill>
              </a:rPr>
              <a:t>Center double covered, both guards covered</a:t>
            </a:r>
          </a:p>
        </p:txBody>
      </p:sp>
      <p:sp>
        <p:nvSpPr>
          <p:cNvPr id="83" name="TextBox 82">
            <a:extLst>
              <a:ext uri="{FF2B5EF4-FFF2-40B4-BE49-F238E27FC236}">
                <a16:creationId xmlns:a16="http://schemas.microsoft.com/office/drawing/2014/main" id="{98FEAD08-F8B9-1F4A-8FAC-ED1CA4EDA1C8}"/>
              </a:ext>
            </a:extLst>
          </p:cNvPr>
          <p:cNvSpPr txBox="1"/>
          <p:nvPr/>
        </p:nvSpPr>
        <p:spPr>
          <a:xfrm>
            <a:off x="9592666" y="3088755"/>
            <a:ext cx="2555345" cy="1477328"/>
          </a:xfrm>
          <a:prstGeom prst="rect">
            <a:avLst/>
          </a:prstGeom>
          <a:noFill/>
        </p:spPr>
        <p:txBody>
          <a:bodyPr wrap="square" rtlCol="0">
            <a:spAutoFit/>
          </a:bodyPr>
          <a:lstStyle/>
          <a:p>
            <a:r>
              <a:rPr lang="en-US" dirty="0">
                <a:solidFill>
                  <a:schemeClr val="bg1"/>
                </a:solidFill>
              </a:rPr>
              <a:t>Schemes/Situations:</a:t>
            </a:r>
          </a:p>
          <a:p>
            <a:pPr marL="285750" indent="-285750">
              <a:buFontTx/>
              <a:buChar char="-"/>
            </a:pPr>
            <a:r>
              <a:rPr lang="en-US" dirty="0">
                <a:solidFill>
                  <a:schemeClr val="bg1"/>
                </a:solidFill>
              </a:rPr>
              <a:t>Short yardage</a:t>
            </a:r>
          </a:p>
          <a:p>
            <a:pPr marL="285750" indent="-285750">
              <a:buFontTx/>
              <a:buChar char="-"/>
            </a:pPr>
            <a:r>
              <a:rPr lang="en-US" dirty="0">
                <a:solidFill>
                  <a:schemeClr val="bg1"/>
                </a:solidFill>
              </a:rPr>
              <a:t>Heavy offensive personnel</a:t>
            </a:r>
          </a:p>
          <a:p>
            <a:pPr marL="285750" indent="-285750">
              <a:buFontTx/>
              <a:buChar char="-"/>
            </a:pPr>
            <a:endParaRPr lang="en-US" dirty="0">
              <a:solidFill>
                <a:schemeClr val="bg1"/>
              </a:solidFill>
            </a:endParaRPr>
          </a:p>
        </p:txBody>
      </p:sp>
      <p:sp>
        <p:nvSpPr>
          <p:cNvPr id="30" name="Frame 29">
            <a:extLst>
              <a:ext uri="{FF2B5EF4-FFF2-40B4-BE49-F238E27FC236}">
                <a16:creationId xmlns:a16="http://schemas.microsoft.com/office/drawing/2014/main" id="{E4F24660-A139-0748-9746-FAAD3BEBF1B8}"/>
              </a:ext>
            </a:extLst>
          </p:cNvPr>
          <p:cNvSpPr/>
          <p:nvPr/>
        </p:nvSpPr>
        <p:spPr>
          <a:xfrm>
            <a:off x="535524" y="5480837"/>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Slide Number Placeholder 1">
            <a:extLst>
              <a:ext uri="{FF2B5EF4-FFF2-40B4-BE49-F238E27FC236}">
                <a16:creationId xmlns:a16="http://schemas.microsoft.com/office/drawing/2014/main" id="{A9519CBC-DA74-8042-8B4B-5B316B303144}"/>
              </a:ext>
            </a:extLst>
          </p:cNvPr>
          <p:cNvSpPr>
            <a:spLocks noGrp="1"/>
          </p:cNvSpPr>
          <p:nvPr>
            <p:ph type="sldNum" sz="quarter" idx="12"/>
          </p:nvPr>
        </p:nvSpPr>
        <p:spPr>
          <a:xfrm>
            <a:off x="8610600" y="6207683"/>
            <a:ext cx="2743200" cy="365125"/>
          </a:xfrm>
        </p:spPr>
        <p:txBody>
          <a:bodyPr/>
          <a:lstStyle/>
          <a:p>
            <a:fld id="{FF878F06-CA71-AF4C-A00A-8015B92E4610}" type="slidenum">
              <a:rPr lang="en-US" smtClean="0"/>
              <a:t>47</a:t>
            </a:fld>
            <a:endParaRPr lang="en-US" dirty="0"/>
          </a:p>
        </p:txBody>
      </p:sp>
    </p:spTree>
    <p:extLst>
      <p:ext uri="{BB962C8B-B14F-4D97-AF65-F5344CB8AC3E}">
        <p14:creationId xmlns:p14="http://schemas.microsoft.com/office/powerpoint/2010/main" val="988817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34DAEAC6-01BB-1D48-B4A6-2FE60D94B1EA}"/>
              </a:ext>
            </a:extLst>
          </p:cNvPr>
          <p:cNvSpPr>
            <a:spLocks noGrp="1"/>
          </p:cNvSpPr>
          <p:nvPr>
            <p:ph type="title"/>
          </p:nvPr>
        </p:nvSpPr>
        <p:spPr>
          <a:xfrm>
            <a:off x="838200" y="365125"/>
            <a:ext cx="10515600" cy="1325563"/>
          </a:xfrm>
        </p:spPr>
        <p:txBody>
          <a:bodyPr/>
          <a:lstStyle/>
          <a:p>
            <a:pPr algn="ctr"/>
            <a:r>
              <a:rPr lang="en-US" dirty="0">
                <a:solidFill>
                  <a:schemeClr val="bg1"/>
                </a:solidFill>
              </a:rPr>
              <a:t>Money</a:t>
            </a:r>
          </a:p>
        </p:txBody>
      </p:sp>
      <p:sp>
        <p:nvSpPr>
          <p:cNvPr id="5" name="Donut 4">
            <a:extLst>
              <a:ext uri="{FF2B5EF4-FFF2-40B4-BE49-F238E27FC236}">
                <a16:creationId xmlns:a16="http://schemas.microsoft.com/office/drawing/2014/main" id="{4E1E39DA-3DE5-BD43-A74B-14D636D16746}"/>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Donut 5">
            <a:extLst>
              <a:ext uri="{FF2B5EF4-FFF2-40B4-BE49-F238E27FC236}">
                <a16:creationId xmlns:a16="http://schemas.microsoft.com/office/drawing/2014/main" id="{AA6F82AC-A136-A248-8F0B-7AD8EAB9433F}"/>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Donut 6">
            <a:extLst>
              <a:ext uri="{FF2B5EF4-FFF2-40B4-BE49-F238E27FC236}">
                <a16:creationId xmlns:a16="http://schemas.microsoft.com/office/drawing/2014/main" id="{EE969682-47CD-9C46-A225-3763F609BE2B}"/>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Donut 7">
            <a:extLst>
              <a:ext uri="{FF2B5EF4-FFF2-40B4-BE49-F238E27FC236}">
                <a16:creationId xmlns:a16="http://schemas.microsoft.com/office/drawing/2014/main" id="{6F401937-14DD-AC4E-BC9D-EDED1DAB7603}"/>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Donut 8">
            <a:extLst>
              <a:ext uri="{FF2B5EF4-FFF2-40B4-BE49-F238E27FC236}">
                <a16:creationId xmlns:a16="http://schemas.microsoft.com/office/drawing/2014/main" id="{9F0A0A11-3037-1A49-86BA-1F08E1BD33F8}"/>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E39C7718-3E0C-F649-9E71-9925D3ED73FD}"/>
              </a:ext>
            </a:extLst>
          </p:cNvPr>
          <p:cNvSpPr txBox="1"/>
          <p:nvPr/>
        </p:nvSpPr>
        <p:spPr>
          <a:xfrm>
            <a:off x="3367715" y="4169664"/>
            <a:ext cx="1493699" cy="369332"/>
          </a:xfrm>
          <a:prstGeom prst="rect">
            <a:avLst/>
          </a:prstGeom>
          <a:noFill/>
        </p:spPr>
        <p:txBody>
          <a:bodyPr wrap="square" rtlCol="0">
            <a:spAutoFit/>
          </a:bodyPr>
          <a:lstStyle/>
          <a:p>
            <a:r>
              <a:rPr lang="en-US">
                <a:solidFill>
                  <a:schemeClr val="bg1"/>
                </a:solidFill>
              </a:rPr>
              <a:t>B</a:t>
            </a:r>
          </a:p>
        </p:txBody>
      </p:sp>
      <p:sp>
        <p:nvSpPr>
          <p:cNvPr id="11" name="TextBox 10">
            <a:extLst>
              <a:ext uri="{FF2B5EF4-FFF2-40B4-BE49-F238E27FC236}">
                <a16:creationId xmlns:a16="http://schemas.microsoft.com/office/drawing/2014/main" id="{5579F4DF-2D7E-4944-8CDF-43C5B8783E11}"/>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12" name="TextBox 11">
            <a:extLst>
              <a:ext uri="{FF2B5EF4-FFF2-40B4-BE49-F238E27FC236}">
                <a16:creationId xmlns:a16="http://schemas.microsoft.com/office/drawing/2014/main" id="{9E321E5C-7E08-B54B-AAFE-A8791D21AFB3}"/>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13" name="TextBox 12">
            <a:extLst>
              <a:ext uri="{FF2B5EF4-FFF2-40B4-BE49-F238E27FC236}">
                <a16:creationId xmlns:a16="http://schemas.microsoft.com/office/drawing/2014/main" id="{1DB68028-2308-5641-BCE3-F770D226A35F}"/>
              </a:ext>
            </a:extLst>
          </p:cNvPr>
          <p:cNvSpPr txBox="1"/>
          <p:nvPr/>
        </p:nvSpPr>
        <p:spPr>
          <a:xfrm>
            <a:off x="5484070" y="2339875"/>
            <a:ext cx="1185581" cy="646331"/>
          </a:xfrm>
          <a:prstGeom prst="rect">
            <a:avLst/>
          </a:prstGeom>
          <a:noFill/>
        </p:spPr>
        <p:txBody>
          <a:bodyPr wrap="square" rtlCol="0">
            <a:spAutoFit/>
          </a:bodyPr>
          <a:lstStyle/>
          <a:p>
            <a:r>
              <a:rPr lang="en-US" sz="3600" b="1" dirty="0">
                <a:solidFill>
                  <a:schemeClr val="bg1"/>
                </a:solidFill>
              </a:rPr>
              <a:t>M</a:t>
            </a:r>
          </a:p>
        </p:txBody>
      </p:sp>
      <p:sp>
        <p:nvSpPr>
          <p:cNvPr id="16" name="Frame 15">
            <a:extLst>
              <a:ext uri="{FF2B5EF4-FFF2-40B4-BE49-F238E27FC236}">
                <a16:creationId xmlns:a16="http://schemas.microsoft.com/office/drawing/2014/main" id="{87FFB4EE-7DB6-FA49-89B6-2A548A9E7001}"/>
              </a:ext>
            </a:extLst>
          </p:cNvPr>
          <p:cNvSpPr/>
          <p:nvPr/>
        </p:nvSpPr>
        <p:spPr>
          <a:xfrm>
            <a:off x="3386477" y="2959123"/>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FE3539B2-065D-3C4A-B6A4-C76475012827}"/>
              </a:ext>
            </a:extLst>
          </p:cNvPr>
          <p:cNvSpPr txBox="1"/>
          <p:nvPr/>
        </p:nvSpPr>
        <p:spPr>
          <a:xfrm>
            <a:off x="10405750" y="3555595"/>
            <a:ext cx="1185581" cy="646331"/>
          </a:xfrm>
          <a:prstGeom prst="rect">
            <a:avLst/>
          </a:prstGeom>
          <a:noFill/>
        </p:spPr>
        <p:txBody>
          <a:bodyPr wrap="square" rtlCol="0">
            <a:spAutoFit/>
          </a:bodyPr>
          <a:lstStyle/>
          <a:p>
            <a:r>
              <a:rPr lang="en-US" sz="3600" b="1" dirty="0">
                <a:solidFill>
                  <a:schemeClr val="bg1"/>
                </a:solidFill>
              </a:rPr>
              <a:t>E</a:t>
            </a:r>
          </a:p>
        </p:txBody>
      </p:sp>
      <p:sp>
        <p:nvSpPr>
          <p:cNvPr id="18" name="TextBox 17">
            <a:extLst>
              <a:ext uri="{FF2B5EF4-FFF2-40B4-BE49-F238E27FC236}">
                <a16:creationId xmlns:a16="http://schemas.microsoft.com/office/drawing/2014/main" id="{B347D0C9-9EA8-954C-BF8E-CF39452B9076}"/>
              </a:ext>
            </a:extLst>
          </p:cNvPr>
          <p:cNvSpPr txBox="1"/>
          <p:nvPr/>
        </p:nvSpPr>
        <p:spPr>
          <a:xfrm>
            <a:off x="978739" y="3589117"/>
            <a:ext cx="1185581" cy="646331"/>
          </a:xfrm>
          <a:prstGeom prst="rect">
            <a:avLst/>
          </a:prstGeom>
          <a:noFill/>
        </p:spPr>
        <p:txBody>
          <a:bodyPr wrap="square" rtlCol="0">
            <a:spAutoFit/>
          </a:bodyPr>
          <a:lstStyle/>
          <a:p>
            <a:r>
              <a:rPr lang="en-US" sz="3600" b="1" dirty="0">
                <a:solidFill>
                  <a:schemeClr val="bg1"/>
                </a:solidFill>
              </a:rPr>
              <a:t>E</a:t>
            </a:r>
          </a:p>
        </p:txBody>
      </p:sp>
      <p:sp>
        <p:nvSpPr>
          <p:cNvPr id="19" name="TextBox 18">
            <a:extLst>
              <a:ext uri="{FF2B5EF4-FFF2-40B4-BE49-F238E27FC236}">
                <a16:creationId xmlns:a16="http://schemas.microsoft.com/office/drawing/2014/main" id="{4AD0AC99-44FB-6046-A36A-41693803EE75}"/>
              </a:ext>
            </a:extLst>
          </p:cNvPr>
          <p:cNvSpPr txBox="1"/>
          <p:nvPr/>
        </p:nvSpPr>
        <p:spPr>
          <a:xfrm>
            <a:off x="2531124" y="3523333"/>
            <a:ext cx="1185581" cy="646331"/>
          </a:xfrm>
          <a:prstGeom prst="rect">
            <a:avLst/>
          </a:prstGeom>
          <a:noFill/>
        </p:spPr>
        <p:txBody>
          <a:bodyPr wrap="square" rtlCol="0">
            <a:spAutoFit/>
          </a:bodyPr>
          <a:lstStyle/>
          <a:p>
            <a:r>
              <a:rPr lang="en-US" sz="3600" b="1" dirty="0">
                <a:solidFill>
                  <a:schemeClr val="bg1"/>
                </a:solidFill>
              </a:rPr>
              <a:t>T</a:t>
            </a:r>
          </a:p>
        </p:txBody>
      </p:sp>
      <p:sp>
        <p:nvSpPr>
          <p:cNvPr id="20" name="TextBox 19">
            <a:extLst>
              <a:ext uri="{FF2B5EF4-FFF2-40B4-BE49-F238E27FC236}">
                <a16:creationId xmlns:a16="http://schemas.microsoft.com/office/drawing/2014/main" id="{B45B0BA5-843A-0844-AE9E-20DC7AAC3494}"/>
              </a:ext>
            </a:extLst>
          </p:cNvPr>
          <p:cNvSpPr txBox="1"/>
          <p:nvPr/>
        </p:nvSpPr>
        <p:spPr>
          <a:xfrm>
            <a:off x="8681466" y="3465091"/>
            <a:ext cx="1185581" cy="646331"/>
          </a:xfrm>
          <a:prstGeom prst="rect">
            <a:avLst/>
          </a:prstGeom>
          <a:noFill/>
        </p:spPr>
        <p:txBody>
          <a:bodyPr wrap="square" rtlCol="0">
            <a:spAutoFit/>
          </a:bodyPr>
          <a:lstStyle/>
          <a:p>
            <a:r>
              <a:rPr lang="en-US" sz="3600" b="1" dirty="0">
                <a:solidFill>
                  <a:schemeClr val="bg1"/>
                </a:solidFill>
              </a:rPr>
              <a:t>T</a:t>
            </a:r>
          </a:p>
        </p:txBody>
      </p:sp>
      <p:sp>
        <p:nvSpPr>
          <p:cNvPr id="21" name="TextBox 20">
            <a:extLst>
              <a:ext uri="{FF2B5EF4-FFF2-40B4-BE49-F238E27FC236}">
                <a16:creationId xmlns:a16="http://schemas.microsoft.com/office/drawing/2014/main" id="{919E4C3C-A3BF-4D49-A089-F4E16F6B6290}"/>
              </a:ext>
            </a:extLst>
          </p:cNvPr>
          <p:cNvSpPr txBox="1"/>
          <p:nvPr/>
        </p:nvSpPr>
        <p:spPr>
          <a:xfrm>
            <a:off x="8881926" y="5436119"/>
            <a:ext cx="2213106" cy="830997"/>
          </a:xfrm>
          <a:prstGeom prst="rect">
            <a:avLst/>
          </a:prstGeom>
          <a:noFill/>
        </p:spPr>
        <p:txBody>
          <a:bodyPr wrap="square" rtlCol="0">
            <a:spAutoFit/>
          </a:bodyPr>
          <a:lstStyle/>
          <a:p>
            <a:pPr algn="ctr"/>
            <a:r>
              <a:rPr lang="en-US" sz="2400" dirty="0">
                <a:solidFill>
                  <a:schemeClr val="bg1"/>
                </a:solidFill>
              </a:rPr>
              <a:t>Cylinder count: 0</a:t>
            </a:r>
          </a:p>
        </p:txBody>
      </p:sp>
      <p:cxnSp>
        <p:nvCxnSpPr>
          <p:cNvPr id="22" name="Straight Connector 21">
            <a:extLst>
              <a:ext uri="{FF2B5EF4-FFF2-40B4-BE49-F238E27FC236}">
                <a16:creationId xmlns:a16="http://schemas.microsoft.com/office/drawing/2014/main" id="{6289037D-04DF-A845-AEF5-C3CF8A6F9B60}"/>
              </a:ext>
            </a:extLst>
          </p:cNvPr>
          <p:cNvCxnSpPr/>
          <p:nvPr/>
        </p:nvCxnSpPr>
        <p:spPr>
          <a:xfrm>
            <a:off x="2755848" y="4235448"/>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92E151-8E1F-764C-BF5B-9D0B0003FA4C}"/>
              </a:ext>
            </a:extLst>
          </p:cNvPr>
          <p:cNvCxnSpPr>
            <a:stCxn id="9" idx="0"/>
            <a:endCxn id="9" idx="4"/>
          </p:cNvCxnSpPr>
          <p:nvPr/>
        </p:nvCxnSpPr>
        <p:spPr>
          <a:xfrm>
            <a:off x="8870083" y="4169664"/>
            <a:ext cx="0" cy="566928"/>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9BFD485-51A2-ED4A-B3EB-84603D8C5A70}"/>
              </a:ext>
            </a:extLst>
          </p:cNvPr>
          <p:cNvSpPr/>
          <p:nvPr/>
        </p:nvSpPr>
        <p:spPr>
          <a:xfrm>
            <a:off x="526852" y="5666949"/>
            <a:ext cx="2597062" cy="646331"/>
          </a:xfrm>
          <a:prstGeom prst="rect">
            <a:avLst/>
          </a:prstGeom>
        </p:spPr>
        <p:txBody>
          <a:bodyPr wrap="square">
            <a:spAutoFit/>
          </a:bodyPr>
          <a:lstStyle/>
          <a:p>
            <a:pPr algn="ctr"/>
            <a:r>
              <a:rPr lang="en-US" dirty="0">
                <a:solidFill>
                  <a:schemeClr val="bg1"/>
                </a:solidFill>
              </a:rPr>
              <a:t>Center uncovered, </a:t>
            </a:r>
          </a:p>
          <a:p>
            <a:pPr algn="ctr"/>
            <a:r>
              <a:rPr lang="en-US" dirty="0">
                <a:solidFill>
                  <a:schemeClr val="bg1"/>
                </a:solidFill>
              </a:rPr>
              <a:t>both guards uncovered</a:t>
            </a:r>
          </a:p>
        </p:txBody>
      </p:sp>
      <p:sp>
        <p:nvSpPr>
          <p:cNvPr id="25" name="TextBox 24">
            <a:extLst>
              <a:ext uri="{FF2B5EF4-FFF2-40B4-BE49-F238E27FC236}">
                <a16:creationId xmlns:a16="http://schemas.microsoft.com/office/drawing/2014/main" id="{6E2EE5A6-B165-9A4E-A172-D52400AB5E72}"/>
              </a:ext>
            </a:extLst>
          </p:cNvPr>
          <p:cNvSpPr txBox="1"/>
          <p:nvPr/>
        </p:nvSpPr>
        <p:spPr>
          <a:xfrm>
            <a:off x="9315091" y="2653663"/>
            <a:ext cx="2555345" cy="923330"/>
          </a:xfrm>
          <a:prstGeom prst="rect">
            <a:avLst/>
          </a:prstGeom>
          <a:noFill/>
        </p:spPr>
        <p:txBody>
          <a:bodyPr wrap="square" rtlCol="0">
            <a:spAutoFit/>
          </a:bodyPr>
          <a:lstStyle/>
          <a:p>
            <a:r>
              <a:rPr lang="en-US" dirty="0">
                <a:solidFill>
                  <a:schemeClr val="bg1"/>
                </a:solidFill>
              </a:rPr>
              <a:t>Schemes/Situations:</a:t>
            </a:r>
          </a:p>
          <a:p>
            <a:pPr marL="285750" indent="-285750">
              <a:buFontTx/>
              <a:buChar char="-"/>
            </a:pPr>
            <a:r>
              <a:rPr lang="en-US" dirty="0">
                <a:solidFill>
                  <a:schemeClr val="bg1"/>
                </a:solidFill>
              </a:rPr>
              <a:t>Passing situations</a:t>
            </a:r>
          </a:p>
          <a:p>
            <a:pPr marL="285750" indent="-285750">
              <a:buFontTx/>
              <a:buChar char="-"/>
            </a:pPr>
            <a:r>
              <a:rPr lang="en-US" dirty="0">
                <a:solidFill>
                  <a:schemeClr val="bg1"/>
                </a:solidFill>
              </a:rPr>
              <a:t>Dime</a:t>
            </a:r>
          </a:p>
        </p:txBody>
      </p:sp>
      <p:sp>
        <p:nvSpPr>
          <p:cNvPr id="26" name="Frame 25">
            <a:extLst>
              <a:ext uri="{FF2B5EF4-FFF2-40B4-BE49-F238E27FC236}">
                <a16:creationId xmlns:a16="http://schemas.microsoft.com/office/drawing/2014/main" id="{C7A086B7-EFCE-5842-AC25-2E50AAB6DBB9}"/>
              </a:ext>
            </a:extLst>
          </p:cNvPr>
          <p:cNvSpPr/>
          <p:nvPr/>
        </p:nvSpPr>
        <p:spPr>
          <a:xfrm>
            <a:off x="526852" y="5562588"/>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F980147F-03AF-3148-B0A8-F646097BB211}"/>
              </a:ext>
            </a:extLst>
          </p:cNvPr>
          <p:cNvSpPr>
            <a:spLocks noGrp="1"/>
          </p:cNvSpPr>
          <p:nvPr>
            <p:ph type="sldNum" sz="quarter" idx="12"/>
          </p:nvPr>
        </p:nvSpPr>
        <p:spPr>
          <a:xfrm>
            <a:off x="8587390" y="6246104"/>
            <a:ext cx="2743200" cy="365125"/>
          </a:xfrm>
        </p:spPr>
        <p:txBody>
          <a:bodyPr/>
          <a:lstStyle/>
          <a:p>
            <a:fld id="{FF878F06-CA71-AF4C-A00A-8015B92E4610}" type="slidenum">
              <a:rPr lang="en-US" smtClean="0"/>
              <a:t>48</a:t>
            </a:fld>
            <a:endParaRPr lang="en-US"/>
          </a:p>
        </p:txBody>
      </p:sp>
    </p:spTree>
    <p:extLst>
      <p:ext uri="{BB962C8B-B14F-4D97-AF65-F5344CB8AC3E}">
        <p14:creationId xmlns:p14="http://schemas.microsoft.com/office/powerpoint/2010/main" val="4293318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4380085-8EA4-6C4B-B3E8-48DC0DE98360}"/>
              </a:ext>
            </a:extLst>
          </p:cNvPr>
          <p:cNvSpPr/>
          <p:nvPr/>
        </p:nvSpPr>
        <p:spPr>
          <a:xfrm>
            <a:off x="9001810" y="4309128"/>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C526072-6F84-084D-A072-F8DC47DEFE6E}"/>
              </a:ext>
            </a:extLst>
          </p:cNvPr>
          <p:cNvSpPr/>
          <p:nvPr/>
        </p:nvSpPr>
        <p:spPr>
          <a:xfrm>
            <a:off x="2295496" y="4309128"/>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1">
            <a:extLst>
              <a:ext uri="{FF2B5EF4-FFF2-40B4-BE49-F238E27FC236}">
                <a16:creationId xmlns:a16="http://schemas.microsoft.com/office/drawing/2014/main" id="{48301CC4-4864-484E-8A45-27A03C0B7276}"/>
              </a:ext>
            </a:extLst>
          </p:cNvPr>
          <p:cNvSpPr>
            <a:spLocks noGrp="1"/>
          </p:cNvSpPr>
          <p:nvPr>
            <p:ph type="title"/>
          </p:nvPr>
        </p:nvSpPr>
        <p:spPr>
          <a:xfrm>
            <a:off x="539331" y="400632"/>
            <a:ext cx="10515600" cy="1325563"/>
          </a:xfrm>
        </p:spPr>
        <p:txBody>
          <a:bodyPr/>
          <a:lstStyle/>
          <a:p>
            <a:pPr algn="ctr"/>
            <a:r>
              <a:rPr lang="en-US" dirty="0">
                <a:solidFill>
                  <a:schemeClr val="bg1"/>
                </a:solidFill>
              </a:rPr>
              <a:t>“Even 2” (double 2 techs) </a:t>
            </a:r>
          </a:p>
        </p:txBody>
      </p:sp>
      <p:sp>
        <p:nvSpPr>
          <p:cNvPr id="7" name="Donut 6">
            <a:extLst>
              <a:ext uri="{FF2B5EF4-FFF2-40B4-BE49-F238E27FC236}">
                <a16:creationId xmlns:a16="http://schemas.microsoft.com/office/drawing/2014/main" id="{45E9C73B-2B98-F946-A508-3E6E51E34AFD}"/>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Donut 7">
            <a:extLst>
              <a:ext uri="{FF2B5EF4-FFF2-40B4-BE49-F238E27FC236}">
                <a16:creationId xmlns:a16="http://schemas.microsoft.com/office/drawing/2014/main" id="{FE9F5340-D029-2947-B7A2-CB0952A39E88}"/>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Donut 8">
            <a:extLst>
              <a:ext uri="{FF2B5EF4-FFF2-40B4-BE49-F238E27FC236}">
                <a16:creationId xmlns:a16="http://schemas.microsoft.com/office/drawing/2014/main" id="{AD4CC5A8-65B9-674C-8AB0-EF8327A37BF1}"/>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Donut 9">
            <a:extLst>
              <a:ext uri="{FF2B5EF4-FFF2-40B4-BE49-F238E27FC236}">
                <a16:creationId xmlns:a16="http://schemas.microsoft.com/office/drawing/2014/main" id="{0F7A9864-73ED-7445-9FF9-73F60C2CFC89}"/>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Donut 10">
            <a:extLst>
              <a:ext uri="{FF2B5EF4-FFF2-40B4-BE49-F238E27FC236}">
                <a16:creationId xmlns:a16="http://schemas.microsoft.com/office/drawing/2014/main" id="{F1AFBB68-69E1-3E4F-B475-5CDDFDEE08FD}"/>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1FC8159B-7387-DD47-99E3-0F2F30C3EB2B}"/>
              </a:ext>
            </a:extLst>
          </p:cNvPr>
          <p:cNvSpPr txBox="1"/>
          <p:nvPr/>
        </p:nvSpPr>
        <p:spPr>
          <a:xfrm>
            <a:off x="3367715" y="4169664"/>
            <a:ext cx="1493699" cy="369332"/>
          </a:xfrm>
          <a:prstGeom prst="rect">
            <a:avLst/>
          </a:prstGeom>
          <a:noFill/>
        </p:spPr>
        <p:txBody>
          <a:bodyPr wrap="square" rtlCol="0">
            <a:spAutoFit/>
          </a:bodyPr>
          <a:lstStyle/>
          <a:p>
            <a:r>
              <a:rPr lang="en-US">
                <a:solidFill>
                  <a:schemeClr val="bg1"/>
                </a:solidFill>
              </a:rPr>
              <a:t>B</a:t>
            </a:r>
          </a:p>
        </p:txBody>
      </p:sp>
      <p:sp>
        <p:nvSpPr>
          <p:cNvPr id="13" name="TextBox 12">
            <a:extLst>
              <a:ext uri="{FF2B5EF4-FFF2-40B4-BE49-F238E27FC236}">
                <a16:creationId xmlns:a16="http://schemas.microsoft.com/office/drawing/2014/main" id="{6F6AD8AE-624A-D14D-82DB-376142B18294}"/>
              </a:ext>
            </a:extLst>
          </p:cNvPr>
          <p:cNvSpPr txBox="1"/>
          <p:nvPr/>
        </p:nvSpPr>
        <p:spPr>
          <a:xfrm>
            <a:off x="4066429" y="3570631"/>
            <a:ext cx="1185581" cy="646331"/>
          </a:xfrm>
          <a:prstGeom prst="rect">
            <a:avLst/>
          </a:prstGeom>
          <a:noFill/>
        </p:spPr>
        <p:txBody>
          <a:bodyPr wrap="square" rtlCol="0">
            <a:spAutoFit/>
          </a:bodyPr>
          <a:lstStyle/>
          <a:p>
            <a:r>
              <a:rPr lang="en-US" sz="3600" b="1" dirty="0">
                <a:solidFill>
                  <a:schemeClr val="bg1"/>
                </a:solidFill>
              </a:rPr>
              <a:t>T</a:t>
            </a:r>
          </a:p>
        </p:txBody>
      </p:sp>
      <p:sp>
        <p:nvSpPr>
          <p:cNvPr id="16" name="TextBox 15">
            <a:extLst>
              <a:ext uri="{FF2B5EF4-FFF2-40B4-BE49-F238E27FC236}">
                <a16:creationId xmlns:a16="http://schemas.microsoft.com/office/drawing/2014/main" id="{6E56B00B-1F61-394F-8579-0FB45A2DBEA4}"/>
              </a:ext>
            </a:extLst>
          </p:cNvPr>
          <p:cNvSpPr txBox="1"/>
          <p:nvPr/>
        </p:nvSpPr>
        <p:spPr>
          <a:xfrm>
            <a:off x="7065317" y="3597457"/>
            <a:ext cx="1185581" cy="646331"/>
          </a:xfrm>
          <a:prstGeom prst="rect">
            <a:avLst/>
          </a:prstGeom>
          <a:noFill/>
        </p:spPr>
        <p:txBody>
          <a:bodyPr wrap="square" rtlCol="0">
            <a:spAutoFit/>
          </a:bodyPr>
          <a:lstStyle/>
          <a:p>
            <a:r>
              <a:rPr lang="en-US" sz="3600" b="1" dirty="0">
                <a:solidFill>
                  <a:schemeClr val="bg1"/>
                </a:solidFill>
              </a:rPr>
              <a:t>T</a:t>
            </a:r>
          </a:p>
        </p:txBody>
      </p:sp>
      <p:sp>
        <p:nvSpPr>
          <p:cNvPr id="17" name="TextBox 16">
            <a:extLst>
              <a:ext uri="{FF2B5EF4-FFF2-40B4-BE49-F238E27FC236}">
                <a16:creationId xmlns:a16="http://schemas.microsoft.com/office/drawing/2014/main" id="{969EE9B7-96FD-A842-A10D-982D4F3377D5}"/>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18" name="TextBox 17">
            <a:extLst>
              <a:ext uri="{FF2B5EF4-FFF2-40B4-BE49-F238E27FC236}">
                <a16:creationId xmlns:a16="http://schemas.microsoft.com/office/drawing/2014/main" id="{CED48F3D-B036-EC4C-94CC-4D0B60C13182}"/>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19" name="TextBox 18">
            <a:extLst>
              <a:ext uri="{FF2B5EF4-FFF2-40B4-BE49-F238E27FC236}">
                <a16:creationId xmlns:a16="http://schemas.microsoft.com/office/drawing/2014/main" id="{F6656444-9B6D-0B4F-A8C8-77C724470609}"/>
              </a:ext>
            </a:extLst>
          </p:cNvPr>
          <p:cNvSpPr txBox="1"/>
          <p:nvPr/>
        </p:nvSpPr>
        <p:spPr>
          <a:xfrm>
            <a:off x="6472526" y="2293956"/>
            <a:ext cx="1185581" cy="646331"/>
          </a:xfrm>
          <a:prstGeom prst="rect">
            <a:avLst/>
          </a:prstGeom>
          <a:noFill/>
        </p:spPr>
        <p:txBody>
          <a:bodyPr wrap="square" rtlCol="0">
            <a:spAutoFit/>
          </a:bodyPr>
          <a:lstStyle/>
          <a:p>
            <a:r>
              <a:rPr lang="en-US" sz="3600" b="1" dirty="0">
                <a:solidFill>
                  <a:schemeClr val="bg1"/>
                </a:solidFill>
              </a:rPr>
              <a:t>W</a:t>
            </a:r>
          </a:p>
        </p:txBody>
      </p:sp>
      <p:sp>
        <p:nvSpPr>
          <p:cNvPr id="20" name="TextBox 19">
            <a:extLst>
              <a:ext uri="{FF2B5EF4-FFF2-40B4-BE49-F238E27FC236}">
                <a16:creationId xmlns:a16="http://schemas.microsoft.com/office/drawing/2014/main" id="{9872C68D-72D4-5346-A142-73CDC1ACD885}"/>
              </a:ext>
            </a:extLst>
          </p:cNvPr>
          <p:cNvSpPr txBox="1"/>
          <p:nvPr/>
        </p:nvSpPr>
        <p:spPr>
          <a:xfrm>
            <a:off x="3650463" y="2312792"/>
            <a:ext cx="1185581" cy="646331"/>
          </a:xfrm>
          <a:prstGeom prst="rect">
            <a:avLst/>
          </a:prstGeom>
          <a:noFill/>
        </p:spPr>
        <p:txBody>
          <a:bodyPr wrap="square" rtlCol="0">
            <a:spAutoFit/>
          </a:bodyPr>
          <a:lstStyle/>
          <a:p>
            <a:r>
              <a:rPr lang="en-US" sz="3600" b="1">
                <a:solidFill>
                  <a:schemeClr val="bg1"/>
                </a:solidFill>
              </a:rPr>
              <a:t>M</a:t>
            </a:r>
            <a:endParaRPr lang="en-US" sz="3600" b="1" dirty="0">
              <a:solidFill>
                <a:schemeClr val="bg1"/>
              </a:solidFill>
            </a:endParaRPr>
          </a:p>
        </p:txBody>
      </p:sp>
      <p:sp>
        <p:nvSpPr>
          <p:cNvPr id="21" name="Frame 20">
            <a:extLst>
              <a:ext uri="{FF2B5EF4-FFF2-40B4-BE49-F238E27FC236}">
                <a16:creationId xmlns:a16="http://schemas.microsoft.com/office/drawing/2014/main" id="{5940753D-D7AC-6646-B484-E1DC8CA5093E}"/>
              </a:ext>
            </a:extLst>
          </p:cNvPr>
          <p:cNvSpPr/>
          <p:nvPr/>
        </p:nvSpPr>
        <p:spPr>
          <a:xfrm>
            <a:off x="3386477" y="2975104"/>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38C9A055-0725-2B42-AC41-4F670CC69388}"/>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23" name="TextBox 22">
            <a:extLst>
              <a:ext uri="{FF2B5EF4-FFF2-40B4-BE49-F238E27FC236}">
                <a16:creationId xmlns:a16="http://schemas.microsoft.com/office/drawing/2014/main" id="{0A6EAA6F-941E-F642-A6A4-96497852CF64}"/>
              </a:ext>
            </a:extLst>
          </p:cNvPr>
          <p:cNvSpPr txBox="1"/>
          <p:nvPr/>
        </p:nvSpPr>
        <p:spPr>
          <a:xfrm>
            <a:off x="2058618" y="3496270"/>
            <a:ext cx="1185581" cy="646331"/>
          </a:xfrm>
          <a:prstGeom prst="rect">
            <a:avLst/>
          </a:prstGeom>
          <a:noFill/>
        </p:spPr>
        <p:txBody>
          <a:bodyPr wrap="square" rtlCol="0">
            <a:spAutoFit/>
          </a:bodyPr>
          <a:lstStyle/>
          <a:p>
            <a:r>
              <a:rPr lang="en-US" sz="3600" b="1" dirty="0">
                <a:solidFill>
                  <a:schemeClr val="bg1"/>
                </a:solidFill>
              </a:rPr>
              <a:t>E</a:t>
            </a:r>
          </a:p>
        </p:txBody>
      </p:sp>
      <p:sp>
        <p:nvSpPr>
          <p:cNvPr id="24" name="TextBox 23">
            <a:extLst>
              <a:ext uri="{FF2B5EF4-FFF2-40B4-BE49-F238E27FC236}">
                <a16:creationId xmlns:a16="http://schemas.microsoft.com/office/drawing/2014/main" id="{0B7B08F3-933F-F64D-BC68-047CF9106CFB}"/>
              </a:ext>
            </a:extLst>
          </p:cNvPr>
          <p:cNvSpPr txBox="1"/>
          <p:nvPr/>
        </p:nvSpPr>
        <p:spPr>
          <a:xfrm>
            <a:off x="354078" y="5558649"/>
            <a:ext cx="2929199" cy="707886"/>
          </a:xfrm>
          <a:prstGeom prst="rect">
            <a:avLst/>
          </a:prstGeom>
          <a:noFill/>
        </p:spPr>
        <p:txBody>
          <a:bodyPr wrap="square" rtlCol="0">
            <a:spAutoFit/>
          </a:bodyPr>
          <a:lstStyle/>
          <a:p>
            <a:pPr algn="ctr"/>
            <a:r>
              <a:rPr lang="en-US" sz="2000" dirty="0">
                <a:solidFill>
                  <a:schemeClr val="bg1"/>
                </a:solidFill>
              </a:rPr>
              <a:t>Center uncovered, </a:t>
            </a:r>
          </a:p>
          <a:p>
            <a:pPr algn="ctr"/>
            <a:r>
              <a:rPr lang="en-US" sz="2000" dirty="0">
                <a:solidFill>
                  <a:schemeClr val="bg1"/>
                </a:solidFill>
              </a:rPr>
              <a:t>both guards covered</a:t>
            </a:r>
          </a:p>
        </p:txBody>
      </p:sp>
      <p:sp>
        <p:nvSpPr>
          <p:cNvPr id="25" name="TextBox 24">
            <a:extLst>
              <a:ext uri="{FF2B5EF4-FFF2-40B4-BE49-F238E27FC236}">
                <a16:creationId xmlns:a16="http://schemas.microsoft.com/office/drawing/2014/main" id="{4FE68B6B-9B62-CD43-9596-FBF722EC293C}"/>
              </a:ext>
            </a:extLst>
          </p:cNvPr>
          <p:cNvSpPr txBox="1"/>
          <p:nvPr/>
        </p:nvSpPr>
        <p:spPr>
          <a:xfrm>
            <a:off x="8119177" y="5376972"/>
            <a:ext cx="3548414" cy="1015663"/>
          </a:xfrm>
          <a:prstGeom prst="rect">
            <a:avLst/>
          </a:prstGeom>
          <a:noFill/>
        </p:spPr>
        <p:txBody>
          <a:bodyPr wrap="square" rtlCol="0">
            <a:spAutoFit/>
          </a:bodyPr>
          <a:lstStyle/>
          <a:p>
            <a:pPr algn="ctr"/>
            <a:r>
              <a:rPr lang="en-US" sz="2000" dirty="0">
                <a:solidFill>
                  <a:schemeClr val="bg1"/>
                </a:solidFill>
              </a:rPr>
              <a:t>Cylinder count: 2. Thus, this is still an even front, even though the center is uncovered.</a:t>
            </a:r>
          </a:p>
        </p:txBody>
      </p:sp>
      <p:cxnSp>
        <p:nvCxnSpPr>
          <p:cNvPr id="26" name="Straight Connector 25">
            <a:extLst>
              <a:ext uri="{FF2B5EF4-FFF2-40B4-BE49-F238E27FC236}">
                <a16:creationId xmlns:a16="http://schemas.microsoft.com/office/drawing/2014/main" id="{5A9CAF8F-F02A-824F-BFFF-2D5BA5C8EBDE}"/>
              </a:ext>
            </a:extLst>
          </p:cNvPr>
          <p:cNvCxnSpPr>
            <a:cxnSpLocks/>
          </p:cNvCxnSpPr>
          <p:nvPr/>
        </p:nvCxnSpPr>
        <p:spPr>
          <a:xfrm>
            <a:off x="4246140" y="4152643"/>
            <a:ext cx="0" cy="492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963E1C-4125-F744-8A56-DC0155FEF27A}"/>
              </a:ext>
            </a:extLst>
          </p:cNvPr>
          <p:cNvCxnSpPr>
            <a:endCxn id="9" idx="4"/>
          </p:cNvCxnSpPr>
          <p:nvPr/>
        </p:nvCxnSpPr>
        <p:spPr>
          <a:xfrm>
            <a:off x="7261321" y="4216962"/>
            <a:ext cx="1" cy="51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D3A2F51-1FFA-9B4F-92B1-AD61FEB25C60}"/>
              </a:ext>
            </a:extLst>
          </p:cNvPr>
          <p:cNvSpPr txBox="1"/>
          <p:nvPr/>
        </p:nvSpPr>
        <p:spPr>
          <a:xfrm>
            <a:off x="9494802" y="3181958"/>
            <a:ext cx="2555345" cy="1477328"/>
          </a:xfrm>
          <a:prstGeom prst="rect">
            <a:avLst/>
          </a:prstGeom>
          <a:noFill/>
        </p:spPr>
        <p:txBody>
          <a:bodyPr wrap="square" rtlCol="0">
            <a:spAutoFit/>
          </a:bodyPr>
          <a:lstStyle/>
          <a:p>
            <a:r>
              <a:rPr lang="en-US" dirty="0">
                <a:solidFill>
                  <a:schemeClr val="bg1"/>
                </a:solidFill>
              </a:rPr>
              <a:t>Schemes/Situations:</a:t>
            </a:r>
          </a:p>
          <a:p>
            <a:pPr marL="285750" indent="-285750">
              <a:buFontTx/>
              <a:buChar char="-"/>
            </a:pPr>
            <a:r>
              <a:rPr lang="en-US" dirty="0">
                <a:solidFill>
                  <a:schemeClr val="bg1"/>
                </a:solidFill>
              </a:rPr>
              <a:t>Passing situations (some rushing situations)</a:t>
            </a:r>
          </a:p>
          <a:p>
            <a:pPr marL="285750" indent="-285750">
              <a:buFontTx/>
              <a:buChar char="-"/>
            </a:pPr>
            <a:endParaRPr lang="en-US" dirty="0">
              <a:solidFill>
                <a:schemeClr val="bg1"/>
              </a:solidFill>
            </a:endParaRPr>
          </a:p>
        </p:txBody>
      </p:sp>
      <p:sp>
        <p:nvSpPr>
          <p:cNvPr id="2" name="Frame 1">
            <a:extLst>
              <a:ext uri="{FF2B5EF4-FFF2-40B4-BE49-F238E27FC236}">
                <a16:creationId xmlns:a16="http://schemas.microsoft.com/office/drawing/2014/main" id="{69AC24AA-F345-BE4F-8189-BC381BEEA728}"/>
              </a:ext>
            </a:extLst>
          </p:cNvPr>
          <p:cNvSpPr/>
          <p:nvPr/>
        </p:nvSpPr>
        <p:spPr>
          <a:xfrm>
            <a:off x="539331" y="5499822"/>
            <a:ext cx="2519804" cy="855054"/>
          </a:xfrm>
          <a:prstGeom prst="fram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C15860F-CA2B-C549-A95B-ED8B8DDB96AA}"/>
              </a:ext>
            </a:extLst>
          </p:cNvPr>
          <p:cNvSpPr>
            <a:spLocks noGrp="1"/>
          </p:cNvSpPr>
          <p:nvPr>
            <p:ph type="sldNum" sz="quarter" idx="12"/>
          </p:nvPr>
        </p:nvSpPr>
        <p:spPr>
          <a:xfrm>
            <a:off x="8574137" y="6276983"/>
            <a:ext cx="2743200" cy="365125"/>
          </a:xfrm>
        </p:spPr>
        <p:txBody>
          <a:bodyPr/>
          <a:lstStyle/>
          <a:p>
            <a:fld id="{FF878F06-CA71-AF4C-A00A-8015B92E4610}" type="slidenum">
              <a:rPr lang="en-US" smtClean="0"/>
              <a:t>49</a:t>
            </a:fld>
            <a:endParaRPr lang="en-US"/>
          </a:p>
        </p:txBody>
      </p:sp>
    </p:spTree>
    <p:extLst>
      <p:ext uri="{BB962C8B-B14F-4D97-AF65-F5344CB8AC3E}">
        <p14:creationId xmlns:p14="http://schemas.microsoft.com/office/powerpoint/2010/main" val="287735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0C38B-88CA-DB4D-A4F1-EBF986DCDA7D}"/>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Primary Considerations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97A740-3D50-2145-9E27-A71D06F640D2}"/>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1. In football, no two plays and no two players are exactly alike</a:t>
            </a:r>
          </a:p>
          <a:p>
            <a:pPr lvl="1"/>
            <a:r>
              <a:rPr lang="en-US" sz="2000" dirty="0">
                <a:solidFill>
                  <a:schemeClr val="bg1"/>
                </a:solidFill>
              </a:rPr>
              <a:t>Much of current statistical research into player valuation and game-performance does not account for a great amount of play-specific variation and football/schematic–specific variation</a:t>
            </a:r>
          </a:p>
          <a:p>
            <a:pPr lvl="1"/>
            <a:r>
              <a:rPr lang="en-US" sz="2000" dirty="0">
                <a:solidFill>
                  <a:schemeClr val="bg1"/>
                </a:solidFill>
              </a:rPr>
              <a:t>Coaches are frequently skeptical of player evaluation through analytics because they do not factor in a player’s responsibility on a given play, the technique he must utilize, his matchup, and the overall difficulty of his assignment</a:t>
            </a:r>
          </a:p>
          <a:p>
            <a:r>
              <a:rPr lang="en-US" sz="2400" dirty="0">
                <a:solidFill>
                  <a:schemeClr val="bg1"/>
                </a:solidFill>
              </a:rPr>
              <a:t>2. Common individual performance statistics are extremely misleading</a:t>
            </a:r>
          </a:p>
          <a:p>
            <a:pPr lvl="1"/>
            <a:r>
              <a:rPr lang="en-US" sz="2000" dirty="0">
                <a:solidFill>
                  <a:schemeClr val="bg1"/>
                </a:solidFill>
              </a:rPr>
              <a:t>Sacks, tackles, TFLs, interceptions do not account for the impact of teammate contribution, scheme, and situation</a:t>
            </a:r>
          </a:p>
          <a:p>
            <a:pPr lvl="2"/>
            <a:r>
              <a:rPr lang="en-US" sz="1600" dirty="0">
                <a:solidFill>
                  <a:schemeClr val="bg1"/>
                </a:solidFill>
              </a:rPr>
              <a:t>See slides 60-64 of appendix for further discussion</a:t>
            </a:r>
          </a:p>
        </p:txBody>
      </p:sp>
      <p:pic>
        <p:nvPicPr>
          <p:cNvPr id="9" name="Picture 8" descr="A close up of a sign&#10;&#10;Description automatically generated">
            <a:extLst>
              <a:ext uri="{FF2B5EF4-FFF2-40B4-BE49-F238E27FC236}">
                <a16:creationId xmlns:a16="http://schemas.microsoft.com/office/drawing/2014/main" id="{ECE62D75-27F1-974C-9539-8AAD7590FB2B}"/>
              </a:ext>
            </a:extLst>
          </p:cNvPr>
          <p:cNvPicPr>
            <a:picLocks noChangeAspect="1"/>
          </p:cNvPicPr>
          <p:nvPr/>
        </p:nvPicPr>
        <p:blipFill>
          <a:blip r:embed="rId2"/>
          <a:stretch>
            <a:fillRect/>
          </a:stretch>
        </p:blipFill>
        <p:spPr>
          <a:xfrm>
            <a:off x="9120262" y="280976"/>
            <a:ext cx="2750174" cy="1832304"/>
          </a:xfrm>
          <a:prstGeom prst="rect">
            <a:avLst/>
          </a:prstGeom>
        </p:spPr>
      </p:pic>
      <p:sp>
        <p:nvSpPr>
          <p:cNvPr id="4" name="Slide Number Placeholder 3">
            <a:extLst>
              <a:ext uri="{FF2B5EF4-FFF2-40B4-BE49-F238E27FC236}">
                <a16:creationId xmlns:a16="http://schemas.microsoft.com/office/drawing/2014/main" id="{1768481F-93D6-4E4F-9C28-57CAFD90CD58}"/>
              </a:ext>
            </a:extLst>
          </p:cNvPr>
          <p:cNvSpPr>
            <a:spLocks noGrp="1"/>
          </p:cNvSpPr>
          <p:nvPr>
            <p:ph type="sldNum" sz="quarter" idx="12"/>
          </p:nvPr>
        </p:nvSpPr>
        <p:spPr>
          <a:xfrm>
            <a:off x="8610600" y="6234073"/>
            <a:ext cx="2743200" cy="365125"/>
          </a:xfrm>
        </p:spPr>
        <p:txBody>
          <a:bodyPr/>
          <a:lstStyle/>
          <a:p>
            <a:fld id="{FF878F06-CA71-AF4C-A00A-8015B92E4610}" type="slidenum">
              <a:rPr lang="en-US" smtClean="0"/>
              <a:t>5</a:t>
            </a:fld>
            <a:endParaRPr lang="en-US"/>
          </a:p>
        </p:txBody>
      </p:sp>
    </p:spTree>
    <p:extLst>
      <p:ext uri="{BB962C8B-B14F-4D97-AF65-F5344CB8AC3E}">
        <p14:creationId xmlns:p14="http://schemas.microsoft.com/office/powerpoint/2010/main" val="2627500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4380085-8EA4-6C4B-B3E8-48DC0DE98360}"/>
              </a:ext>
            </a:extLst>
          </p:cNvPr>
          <p:cNvSpPr/>
          <p:nvPr/>
        </p:nvSpPr>
        <p:spPr>
          <a:xfrm>
            <a:off x="8391950" y="4293636"/>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1">
            <a:extLst>
              <a:ext uri="{FF2B5EF4-FFF2-40B4-BE49-F238E27FC236}">
                <a16:creationId xmlns:a16="http://schemas.microsoft.com/office/drawing/2014/main" id="{48301CC4-4864-484E-8A45-27A03C0B7276}"/>
              </a:ext>
            </a:extLst>
          </p:cNvPr>
          <p:cNvSpPr>
            <a:spLocks noGrp="1"/>
          </p:cNvSpPr>
          <p:nvPr>
            <p:ph type="title"/>
          </p:nvPr>
        </p:nvSpPr>
        <p:spPr>
          <a:xfrm>
            <a:off x="539331" y="642090"/>
            <a:ext cx="10515600" cy="1325563"/>
          </a:xfrm>
        </p:spPr>
        <p:txBody>
          <a:bodyPr>
            <a:normAutofit/>
          </a:bodyPr>
          <a:lstStyle/>
          <a:p>
            <a:pPr algn="ctr"/>
            <a:r>
              <a:rPr lang="en-US" sz="3600" dirty="0">
                <a:solidFill>
                  <a:schemeClr val="bg1"/>
                </a:solidFill>
              </a:rPr>
              <a:t>Importance of Identifying Front</a:t>
            </a:r>
          </a:p>
        </p:txBody>
      </p:sp>
      <p:sp>
        <p:nvSpPr>
          <p:cNvPr id="9" name="Donut 8">
            <a:extLst>
              <a:ext uri="{FF2B5EF4-FFF2-40B4-BE49-F238E27FC236}">
                <a16:creationId xmlns:a16="http://schemas.microsoft.com/office/drawing/2014/main" id="{AD4CC5A8-65B9-674C-8AB0-EF8327A37BF1}"/>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Donut 10">
            <a:extLst>
              <a:ext uri="{FF2B5EF4-FFF2-40B4-BE49-F238E27FC236}">
                <a16:creationId xmlns:a16="http://schemas.microsoft.com/office/drawing/2014/main" id="{F1AFBB68-69E1-3E4F-B475-5CDDFDEE08FD}"/>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6F6AD8AE-624A-D14D-82DB-376142B18294}"/>
              </a:ext>
            </a:extLst>
          </p:cNvPr>
          <p:cNvSpPr txBox="1"/>
          <p:nvPr/>
        </p:nvSpPr>
        <p:spPr>
          <a:xfrm>
            <a:off x="5849491" y="3606475"/>
            <a:ext cx="1185581" cy="646331"/>
          </a:xfrm>
          <a:prstGeom prst="rect">
            <a:avLst/>
          </a:prstGeom>
          <a:noFill/>
        </p:spPr>
        <p:txBody>
          <a:bodyPr wrap="square" rtlCol="0">
            <a:spAutoFit/>
          </a:bodyPr>
          <a:lstStyle/>
          <a:p>
            <a:r>
              <a:rPr lang="en-US" sz="3600" b="1" dirty="0">
                <a:solidFill>
                  <a:schemeClr val="bg1"/>
                </a:solidFill>
              </a:rPr>
              <a:t>N</a:t>
            </a:r>
          </a:p>
        </p:txBody>
      </p:sp>
      <p:sp>
        <p:nvSpPr>
          <p:cNvPr id="16" name="TextBox 15">
            <a:extLst>
              <a:ext uri="{FF2B5EF4-FFF2-40B4-BE49-F238E27FC236}">
                <a16:creationId xmlns:a16="http://schemas.microsoft.com/office/drawing/2014/main" id="{6E56B00B-1F61-394F-8579-0FB45A2DBEA4}"/>
              </a:ext>
            </a:extLst>
          </p:cNvPr>
          <p:cNvSpPr txBox="1"/>
          <p:nvPr/>
        </p:nvSpPr>
        <p:spPr>
          <a:xfrm>
            <a:off x="8297733" y="3732220"/>
            <a:ext cx="1185581" cy="646331"/>
          </a:xfrm>
          <a:prstGeom prst="rect">
            <a:avLst/>
          </a:prstGeom>
          <a:noFill/>
        </p:spPr>
        <p:txBody>
          <a:bodyPr wrap="square" rtlCol="0">
            <a:spAutoFit/>
          </a:bodyPr>
          <a:lstStyle/>
          <a:p>
            <a:r>
              <a:rPr lang="en-US" sz="3600" b="1" dirty="0">
                <a:solidFill>
                  <a:schemeClr val="bg1"/>
                </a:solidFill>
              </a:rPr>
              <a:t>E</a:t>
            </a:r>
          </a:p>
        </p:txBody>
      </p:sp>
      <p:sp>
        <p:nvSpPr>
          <p:cNvPr id="17" name="TextBox 16">
            <a:extLst>
              <a:ext uri="{FF2B5EF4-FFF2-40B4-BE49-F238E27FC236}">
                <a16:creationId xmlns:a16="http://schemas.microsoft.com/office/drawing/2014/main" id="{969EE9B7-96FD-A842-A10D-982D4F3377D5}"/>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18" name="TextBox 17">
            <a:extLst>
              <a:ext uri="{FF2B5EF4-FFF2-40B4-BE49-F238E27FC236}">
                <a16:creationId xmlns:a16="http://schemas.microsoft.com/office/drawing/2014/main" id="{CED48F3D-B036-EC4C-94CC-4D0B60C13182}"/>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19" name="TextBox 18">
            <a:extLst>
              <a:ext uri="{FF2B5EF4-FFF2-40B4-BE49-F238E27FC236}">
                <a16:creationId xmlns:a16="http://schemas.microsoft.com/office/drawing/2014/main" id="{F6656444-9B6D-0B4F-A8C8-77C724470609}"/>
              </a:ext>
            </a:extLst>
          </p:cNvPr>
          <p:cNvSpPr txBox="1"/>
          <p:nvPr/>
        </p:nvSpPr>
        <p:spPr>
          <a:xfrm>
            <a:off x="8569906" y="2492423"/>
            <a:ext cx="1185581" cy="646331"/>
          </a:xfrm>
          <a:prstGeom prst="rect">
            <a:avLst/>
          </a:prstGeom>
          <a:noFill/>
        </p:spPr>
        <p:txBody>
          <a:bodyPr wrap="square" rtlCol="0">
            <a:spAutoFit/>
          </a:bodyPr>
          <a:lstStyle/>
          <a:p>
            <a:r>
              <a:rPr lang="en-US" sz="3600" b="1" dirty="0">
                <a:solidFill>
                  <a:schemeClr val="bg1"/>
                </a:solidFill>
              </a:rPr>
              <a:t>W</a:t>
            </a:r>
          </a:p>
        </p:txBody>
      </p:sp>
      <p:sp>
        <p:nvSpPr>
          <p:cNvPr id="20" name="TextBox 19">
            <a:extLst>
              <a:ext uri="{FF2B5EF4-FFF2-40B4-BE49-F238E27FC236}">
                <a16:creationId xmlns:a16="http://schemas.microsoft.com/office/drawing/2014/main" id="{9872C68D-72D4-5346-A142-73CDC1ACD885}"/>
              </a:ext>
            </a:extLst>
          </p:cNvPr>
          <p:cNvSpPr txBox="1"/>
          <p:nvPr/>
        </p:nvSpPr>
        <p:spPr>
          <a:xfrm>
            <a:off x="4533894" y="2611251"/>
            <a:ext cx="1185581" cy="646331"/>
          </a:xfrm>
          <a:prstGeom prst="rect">
            <a:avLst/>
          </a:prstGeom>
          <a:noFill/>
        </p:spPr>
        <p:txBody>
          <a:bodyPr wrap="square" rtlCol="0">
            <a:spAutoFit/>
          </a:bodyPr>
          <a:lstStyle/>
          <a:p>
            <a:r>
              <a:rPr lang="en-US" sz="3600" b="1" dirty="0">
                <a:solidFill>
                  <a:schemeClr val="bg1"/>
                </a:solidFill>
              </a:rPr>
              <a:t>M</a:t>
            </a:r>
          </a:p>
        </p:txBody>
      </p:sp>
      <p:sp>
        <p:nvSpPr>
          <p:cNvPr id="23" name="TextBox 22">
            <a:extLst>
              <a:ext uri="{FF2B5EF4-FFF2-40B4-BE49-F238E27FC236}">
                <a16:creationId xmlns:a16="http://schemas.microsoft.com/office/drawing/2014/main" id="{0A6EAA6F-941E-F642-A6A4-96497852CF64}"/>
              </a:ext>
            </a:extLst>
          </p:cNvPr>
          <p:cNvSpPr txBox="1"/>
          <p:nvPr/>
        </p:nvSpPr>
        <p:spPr>
          <a:xfrm>
            <a:off x="3715970" y="3732220"/>
            <a:ext cx="1185581" cy="646331"/>
          </a:xfrm>
          <a:prstGeom prst="rect">
            <a:avLst/>
          </a:prstGeom>
          <a:noFill/>
        </p:spPr>
        <p:txBody>
          <a:bodyPr wrap="square" rtlCol="0">
            <a:spAutoFit/>
          </a:bodyPr>
          <a:lstStyle/>
          <a:p>
            <a:r>
              <a:rPr lang="en-US" sz="3600" b="1" dirty="0">
                <a:solidFill>
                  <a:schemeClr val="bg1"/>
                </a:solidFill>
              </a:rPr>
              <a:t>E</a:t>
            </a:r>
          </a:p>
        </p:txBody>
      </p:sp>
      <p:sp>
        <p:nvSpPr>
          <p:cNvPr id="25" name="TextBox 24">
            <a:extLst>
              <a:ext uri="{FF2B5EF4-FFF2-40B4-BE49-F238E27FC236}">
                <a16:creationId xmlns:a16="http://schemas.microsoft.com/office/drawing/2014/main" id="{4FE68B6B-9B62-CD43-9596-FBF722EC293C}"/>
              </a:ext>
            </a:extLst>
          </p:cNvPr>
          <p:cNvSpPr txBox="1"/>
          <p:nvPr/>
        </p:nvSpPr>
        <p:spPr>
          <a:xfrm>
            <a:off x="7709107" y="4904103"/>
            <a:ext cx="3548414" cy="1477328"/>
          </a:xfrm>
          <a:prstGeom prst="rect">
            <a:avLst/>
          </a:prstGeom>
          <a:noFill/>
        </p:spPr>
        <p:txBody>
          <a:bodyPr wrap="square" rtlCol="0">
            <a:spAutoFit/>
          </a:bodyPr>
          <a:lstStyle/>
          <a:p>
            <a:pPr algn="ctr"/>
            <a:r>
              <a:rPr lang="en-US" dirty="0">
                <a:solidFill>
                  <a:schemeClr val="bg1"/>
                </a:solidFill>
              </a:rPr>
              <a:t>Cylinder count: 2. Therefore, offense will likely treat this as an even front, as it will act more like a 4-3, even though it is technically a 3-4 personnel. </a:t>
            </a:r>
          </a:p>
        </p:txBody>
      </p:sp>
      <p:sp>
        <p:nvSpPr>
          <p:cNvPr id="3" name="Slide Number Placeholder 2">
            <a:extLst>
              <a:ext uri="{FF2B5EF4-FFF2-40B4-BE49-F238E27FC236}">
                <a16:creationId xmlns:a16="http://schemas.microsoft.com/office/drawing/2014/main" id="{8C15860F-CA2B-C549-A95B-ED8B8DDB96AA}"/>
              </a:ext>
            </a:extLst>
          </p:cNvPr>
          <p:cNvSpPr>
            <a:spLocks noGrp="1"/>
          </p:cNvSpPr>
          <p:nvPr>
            <p:ph type="sldNum" sz="quarter" idx="12"/>
          </p:nvPr>
        </p:nvSpPr>
        <p:spPr>
          <a:xfrm>
            <a:off x="8574137" y="6276983"/>
            <a:ext cx="2743200" cy="365125"/>
          </a:xfrm>
        </p:spPr>
        <p:txBody>
          <a:bodyPr/>
          <a:lstStyle/>
          <a:p>
            <a:fld id="{FF878F06-CA71-AF4C-A00A-8015B92E4610}" type="slidenum">
              <a:rPr lang="en-US" smtClean="0"/>
              <a:t>50</a:t>
            </a:fld>
            <a:endParaRPr lang="en-US"/>
          </a:p>
        </p:txBody>
      </p:sp>
      <p:sp>
        <p:nvSpPr>
          <p:cNvPr id="29" name="Rectangle 28">
            <a:extLst>
              <a:ext uri="{FF2B5EF4-FFF2-40B4-BE49-F238E27FC236}">
                <a16:creationId xmlns:a16="http://schemas.microsoft.com/office/drawing/2014/main" id="{868CA228-98CF-AC46-B94F-3F81E01D6689}"/>
              </a:ext>
            </a:extLst>
          </p:cNvPr>
          <p:cNvSpPr/>
          <p:nvPr/>
        </p:nvSpPr>
        <p:spPr>
          <a:xfrm>
            <a:off x="3744998" y="4314774"/>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Donut 7">
            <a:extLst>
              <a:ext uri="{FF2B5EF4-FFF2-40B4-BE49-F238E27FC236}">
                <a16:creationId xmlns:a16="http://schemas.microsoft.com/office/drawing/2014/main" id="{FE9F5340-D029-2947-B7A2-CB0952A39E88}"/>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F20E0B96-0C64-A340-96A6-16430523E1CD}"/>
              </a:ext>
            </a:extLst>
          </p:cNvPr>
          <p:cNvSpPr txBox="1"/>
          <p:nvPr/>
        </p:nvSpPr>
        <p:spPr>
          <a:xfrm>
            <a:off x="1746639" y="3710152"/>
            <a:ext cx="953341" cy="646331"/>
          </a:xfrm>
          <a:prstGeom prst="rect">
            <a:avLst/>
          </a:prstGeom>
          <a:noFill/>
        </p:spPr>
        <p:txBody>
          <a:bodyPr wrap="square" rtlCol="0">
            <a:spAutoFit/>
          </a:bodyPr>
          <a:lstStyle/>
          <a:p>
            <a:r>
              <a:rPr lang="en-US" sz="3600" dirty="0">
                <a:solidFill>
                  <a:schemeClr val="bg1"/>
                </a:solidFill>
              </a:rPr>
              <a:t>B</a:t>
            </a:r>
          </a:p>
        </p:txBody>
      </p:sp>
      <p:sp>
        <p:nvSpPr>
          <p:cNvPr id="32" name="Donut 31">
            <a:extLst>
              <a:ext uri="{FF2B5EF4-FFF2-40B4-BE49-F238E27FC236}">
                <a16:creationId xmlns:a16="http://schemas.microsoft.com/office/drawing/2014/main" id="{4CEF4D85-22C7-DB47-A22B-ACD618403062}"/>
              </a:ext>
            </a:extLst>
          </p:cNvPr>
          <p:cNvSpPr/>
          <p:nvPr/>
        </p:nvSpPr>
        <p:spPr>
          <a:xfrm>
            <a:off x="869325" y="4214846"/>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TextBox 32">
            <a:extLst>
              <a:ext uri="{FF2B5EF4-FFF2-40B4-BE49-F238E27FC236}">
                <a16:creationId xmlns:a16="http://schemas.microsoft.com/office/drawing/2014/main" id="{96597E16-3C16-194C-B8A5-2A922F8B0830}"/>
              </a:ext>
            </a:extLst>
          </p:cNvPr>
          <p:cNvSpPr txBox="1"/>
          <p:nvPr/>
        </p:nvSpPr>
        <p:spPr>
          <a:xfrm>
            <a:off x="1307957" y="4230008"/>
            <a:ext cx="420663" cy="523220"/>
          </a:xfrm>
          <a:prstGeom prst="rect">
            <a:avLst/>
          </a:prstGeom>
          <a:noFill/>
        </p:spPr>
        <p:txBody>
          <a:bodyPr wrap="square" rtlCol="0">
            <a:spAutoFit/>
          </a:bodyPr>
          <a:lstStyle/>
          <a:p>
            <a:r>
              <a:rPr lang="en-US" sz="2800" dirty="0">
                <a:solidFill>
                  <a:schemeClr val="bg1"/>
                </a:solidFill>
              </a:rPr>
              <a:t>Y</a:t>
            </a:r>
          </a:p>
        </p:txBody>
      </p:sp>
      <p:sp>
        <p:nvSpPr>
          <p:cNvPr id="10" name="Donut 9">
            <a:extLst>
              <a:ext uri="{FF2B5EF4-FFF2-40B4-BE49-F238E27FC236}">
                <a16:creationId xmlns:a16="http://schemas.microsoft.com/office/drawing/2014/main" id="{0F7A9864-73ED-7445-9FF9-73F60C2CFC89}"/>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a:extLst>
              <a:ext uri="{FF2B5EF4-FFF2-40B4-BE49-F238E27FC236}">
                <a16:creationId xmlns:a16="http://schemas.microsoft.com/office/drawing/2014/main" id="{BA990C99-1CC5-4041-ACA0-912D260E88F8}"/>
              </a:ext>
            </a:extLst>
          </p:cNvPr>
          <p:cNvSpPr/>
          <p:nvPr/>
        </p:nvSpPr>
        <p:spPr>
          <a:xfrm>
            <a:off x="5891960" y="4293636"/>
            <a:ext cx="355912" cy="28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Donut 6">
            <a:extLst>
              <a:ext uri="{FF2B5EF4-FFF2-40B4-BE49-F238E27FC236}">
                <a16:creationId xmlns:a16="http://schemas.microsoft.com/office/drawing/2014/main" id="{45E9C73B-2B98-F946-A508-3E6E51E34AFD}"/>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6" name="Straight Arrow Connector 35">
            <a:extLst>
              <a:ext uri="{FF2B5EF4-FFF2-40B4-BE49-F238E27FC236}">
                <a16:creationId xmlns:a16="http://schemas.microsoft.com/office/drawing/2014/main" id="{612AF4F2-9CA0-8646-90EC-FC252FE9FA43}"/>
              </a:ext>
            </a:extLst>
          </p:cNvPr>
          <p:cNvCxnSpPr/>
          <p:nvPr/>
        </p:nvCxnSpPr>
        <p:spPr>
          <a:xfrm>
            <a:off x="2941983" y="4033317"/>
            <a:ext cx="739374" cy="0"/>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6488F5A-F15B-8144-BCCE-62432CDD39A4}"/>
              </a:ext>
            </a:extLst>
          </p:cNvPr>
          <p:cNvSpPr txBox="1"/>
          <p:nvPr/>
        </p:nvSpPr>
        <p:spPr>
          <a:xfrm>
            <a:off x="2402655" y="3573970"/>
            <a:ext cx="2350118" cy="369332"/>
          </a:xfrm>
          <a:prstGeom prst="rect">
            <a:avLst/>
          </a:prstGeom>
          <a:noFill/>
        </p:spPr>
        <p:txBody>
          <a:bodyPr wrap="square" rtlCol="0">
            <a:spAutoFit/>
          </a:bodyPr>
          <a:lstStyle/>
          <a:p>
            <a:r>
              <a:rPr lang="en-US" dirty="0">
                <a:solidFill>
                  <a:schemeClr val="bg1"/>
                </a:solidFill>
              </a:rPr>
              <a:t>End reduces to 3-tech </a:t>
            </a:r>
          </a:p>
        </p:txBody>
      </p:sp>
      <p:sp>
        <p:nvSpPr>
          <p:cNvPr id="38" name="TextBox 37">
            <a:extLst>
              <a:ext uri="{FF2B5EF4-FFF2-40B4-BE49-F238E27FC236}">
                <a16:creationId xmlns:a16="http://schemas.microsoft.com/office/drawing/2014/main" id="{A209AD86-4E1A-EE40-957A-2B7421BA8D1E}"/>
              </a:ext>
            </a:extLst>
          </p:cNvPr>
          <p:cNvSpPr txBox="1"/>
          <p:nvPr/>
        </p:nvSpPr>
        <p:spPr>
          <a:xfrm>
            <a:off x="309854" y="3112305"/>
            <a:ext cx="792480" cy="646331"/>
          </a:xfrm>
          <a:prstGeom prst="rect">
            <a:avLst/>
          </a:prstGeom>
          <a:noFill/>
        </p:spPr>
        <p:txBody>
          <a:bodyPr wrap="square" rtlCol="0">
            <a:spAutoFit/>
          </a:bodyPr>
          <a:lstStyle/>
          <a:p>
            <a:r>
              <a:rPr lang="en-US" sz="3600" b="1" dirty="0">
                <a:solidFill>
                  <a:schemeClr val="bg1"/>
                </a:solidFill>
              </a:rPr>
              <a:t>$</a:t>
            </a:r>
          </a:p>
        </p:txBody>
      </p:sp>
      <p:sp>
        <p:nvSpPr>
          <p:cNvPr id="39" name="TextBox 38">
            <a:extLst>
              <a:ext uri="{FF2B5EF4-FFF2-40B4-BE49-F238E27FC236}">
                <a16:creationId xmlns:a16="http://schemas.microsoft.com/office/drawing/2014/main" id="{C8392396-4387-EB49-AB94-1A15F6F8CB9E}"/>
              </a:ext>
            </a:extLst>
          </p:cNvPr>
          <p:cNvSpPr txBox="1"/>
          <p:nvPr/>
        </p:nvSpPr>
        <p:spPr>
          <a:xfrm>
            <a:off x="483054" y="5286468"/>
            <a:ext cx="4487698" cy="1200329"/>
          </a:xfrm>
          <a:prstGeom prst="rect">
            <a:avLst/>
          </a:prstGeom>
          <a:noFill/>
        </p:spPr>
        <p:txBody>
          <a:bodyPr wrap="square" rtlCol="0">
            <a:spAutoFit/>
          </a:bodyPr>
          <a:lstStyle/>
          <a:p>
            <a:r>
              <a:rPr lang="en-US" dirty="0">
                <a:solidFill>
                  <a:schemeClr val="bg1"/>
                </a:solidFill>
              </a:rPr>
              <a:t>In this situation, the defense has 3-4 personnel on the field (3 DL, 4L B), but has four stance players. Simply referring to this as a 3-4 would be misleading.</a:t>
            </a:r>
          </a:p>
        </p:txBody>
      </p:sp>
      <p:sp>
        <p:nvSpPr>
          <p:cNvPr id="40" name="TextBox 39">
            <a:extLst>
              <a:ext uri="{FF2B5EF4-FFF2-40B4-BE49-F238E27FC236}">
                <a16:creationId xmlns:a16="http://schemas.microsoft.com/office/drawing/2014/main" id="{140C7F82-7B47-F546-AA19-CC5CB44E356F}"/>
              </a:ext>
            </a:extLst>
          </p:cNvPr>
          <p:cNvSpPr txBox="1"/>
          <p:nvPr/>
        </p:nvSpPr>
        <p:spPr>
          <a:xfrm>
            <a:off x="10588474" y="3386986"/>
            <a:ext cx="953341" cy="646331"/>
          </a:xfrm>
          <a:prstGeom prst="rect">
            <a:avLst/>
          </a:prstGeom>
          <a:noFill/>
        </p:spPr>
        <p:txBody>
          <a:bodyPr wrap="square" rtlCol="0">
            <a:spAutoFit/>
          </a:bodyPr>
          <a:lstStyle/>
          <a:p>
            <a:r>
              <a:rPr lang="en-US" sz="3600" dirty="0">
                <a:solidFill>
                  <a:schemeClr val="bg1"/>
                </a:solidFill>
              </a:rPr>
              <a:t>B</a:t>
            </a:r>
          </a:p>
        </p:txBody>
      </p:sp>
      <p:cxnSp>
        <p:nvCxnSpPr>
          <p:cNvPr id="41" name="Straight Arrow Connector 40">
            <a:extLst>
              <a:ext uri="{FF2B5EF4-FFF2-40B4-BE49-F238E27FC236}">
                <a16:creationId xmlns:a16="http://schemas.microsoft.com/office/drawing/2014/main" id="{E362954C-8C42-524E-BDAC-F455646BF349}"/>
              </a:ext>
            </a:extLst>
          </p:cNvPr>
          <p:cNvCxnSpPr/>
          <p:nvPr/>
        </p:nvCxnSpPr>
        <p:spPr>
          <a:xfrm>
            <a:off x="938270" y="4033317"/>
            <a:ext cx="739374" cy="0"/>
          </a:xfrm>
          <a:prstGeom prst="straightConnector1">
            <a:avLst/>
          </a:prstGeom>
          <a:ln>
            <a:solidFill>
              <a:schemeClr val="bg1">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9F201710-B873-4D46-B8F6-59A4D6D1EDBA}"/>
              </a:ext>
            </a:extLst>
          </p:cNvPr>
          <p:cNvSpPr txBox="1"/>
          <p:nvPr/>
        </p:nvSpPr>
        <p:spPr>
          <a:xfrm>
            <a:off x="258776" y="3695255"/>
            <a:ext cx="2350118" cy="369332"/>
          </a:xfrm>
          <a:prstGeom prst="rect">
            <a:avLst/>
          </a:prstGeom>
          <a:noFill/>
        </p:spPr>
        <p:txBody>
          <a:bodyPr wrap="square" rtlCol="0">
            <a:spAutoFit/>
          </a:bodyPr>
          <a:lstStyle/>
          <a:p>
            <a:r>
              <a:rPr lang="en-US" dirty="0">
                <a:solidFill>
                  <a:schemeClr val="bg1"/>
                </a:solidFill>
              </a:rPr>
              <a:t>OLB becomes 6i</a:t>
            </a:r>
          </a:p>
        </p:txBody>
      </p:sp>
    </p:spTree>
    <p:extLst>
      <p:ext uri="{BB962C8B-B14F-4D97-AF65-F5344CB8AC3E}">
        <p14:creationId xmlns:p14="http://schemas.microsoft.com/office/powerpoint/2010/main" val="3971540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Distinguishing Positions (Even)</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51</a:t>
            </a:fld>
            <a:endParaRPr lang="en-US"/>
          </a:p>
        </p:txBody>
      </p:sp>
      <p:sp>
        <p:nvSpPr>
          <p:cNvPr id="9" name="Rectangle 8">
            <a:extLst>
              <a:ext uri="{FF2B5EF4-FFF2-40B4-BE49-F238E27FC236}">
                <a16:creationId xmlns:a16="http://schemas.microsoft.com/office/drawing/2014/main" id="{6F676B6E-F7B0-084A-9A64-A97BFBCEC8D7}"/>
              </a:ext>
            </a:extLst>
          </p:cNvPr>
          <p:cNvSpPr/>
          <p:nvPr/>
        </p:nvSpPr>
        <p:spPr>
          <a:xfrm>
            <a:off x="8967773" y="4275897"/>
            <a:ext cx="349341"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88F4BBE8-BF61-2348-B635-A65C5E992EDE}"/>
              </a:ext>
            </a:extLst>
          </p:cNvPr>
          <p:cNvSpPr/>
          <p:nvPr/>
        </p:nvSpPr>
        <p:spPr>
          <a:xfrm>
            <a:off x="5870436" y="4306883"/>
            <a:ext cx="307000" cy="323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901BDC1C-A02F-DF40-8F4D-373832BFEAA1}"/>
              </a:ext>
            </a:extLst>
          </p:cNvPr>
          <p:cNvSpPr/>
          <p:nvPr/>
        </p:nvSpPr>
        <p:spPr>
          <a:xfrm>
            <a:off x="3780821" y="4306882"/>
            <a:ext cx="365390" cy="3234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nut 11">
            <a:extLst>
              <a:ext uri="{FF2B5EF4-FFF2-40B4-BE49-F238E27FC236}">
                <a16:creationId xmlns:a16="http://schemas.microsoft.com/office/drawing/2014/main" id="{A293FFFF-6255-5D48-AE81-8C1097DE12DE}"/>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nut 12">
            <a:extLst>
              <a:ext uri="{FF2B5EF4-FFF2-40B4-BE49-F238E27FC236}">
                <a16:creationId xmlns:a16="http://schemas.microsoft.com/office/drawing/2014/main" id="{DE3133CD-6050-F448-9638-3F7046E19D11}"/>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Donut 16">
            <a:extLst>
              <a:ext uri="{FF2B5EF4-FFF2-40B4-BE49-F238E27FC236}">
                <a16:creationId xmlns:a16="http://schemas.microsoft.com/office/drawing/2014/main" id="{D2B1071C-4D03-BF46-9776-1FA99324C912}"/>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Donut 17">
            <a:extLst>
              <a:ext uri="{FF2B5EF4-FFF2-40B4-BE49-F238E27FC236}">
                <a16:creationId xmlns:a16="http://schemas.microsoft.com/office/drawing/2014/main" id="{B043C4FA-4551-DC41-A717-1FCDF0607C67}"/>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Donut 18">
            <a:extLst>
              <a:ext uri="{FF2B5EF4-FFF2-40B4-BE49-F238E27FC236}">
                <a16:creationId xmlns:a16="http://schemas.microsoft.com/office/drawing/2014/main" id="{D6807C08-72E7-4A47-8D6A-2880AA37DD29}"/>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AF21597D-658A-A141-A59E-C255541F110B}"/>
              </a:ext>
            </a:extLst>
          </p:cNvPr>
          <p:cNvSpPr txBox="1"/>
          <p:nvPr/>
        </p:nvSpPr>
        <p:spPr>
          <a:xfrm>
            <a:off x="3543570" y="3585303"/>
            <a:ext cx="1185581" cy="646331"/>
          </a:xfrm>
          <a:prstGeom prst="rect">
            <a:avLst/>
          </a:prstGeom>
          <a:noFill/>
        </p:spPr>
        <p:txBody>
          <a:bodyPr wrap="square" rtlCol="0">
            <a:spAutoFit/>
          </a:bodyPr>
          <a:lstStyle/>
          <a:p>
            <a:r>
              <a:rPr lang="en-US" sz="3600" b="1" dirty="0">
                <a:solidFill>
                  <a:schemeClr val="bg1"/>
                </a:solidFill>
              </a:rPr>
              <a:t>T</a:t>
            </a:r>
          </a:p>
        </p:txBody>
      </p:sp>
      <p:sp>
        <p:nvSpPr>
          <p:cNvPr id="22" name="TextBox 21">
            <a:extLst>
              <a:ext uri="{FF2B5EF4-FFF2-40B4-BE49-F238E27FC236}">
                <a16:creationId xmlns:a16="http://schemas.microsoft.com/office/drawing/2014/main" id="{4A5F11F1-6494-5845-8E5D-C34C785602F0}"/>
              </a:ext>
            </a:extLst>
          </p:cNvPr>
          <p:cNvSpPr txBox="1"/>
          <p:nvPr/>
        </p:nvSpPr>
        <p:spPr>
          <a:xfrm>
            <a:off x="5905743" y="3565834"/>
            <a:ext cx="1185581" cy="646331"/>
          </a:xfrm>
          <a:prstGeom prst="rect">
            <a:avLst/>
          </a:prstGeom>
          <a:noFill/>
        </p:spPr>
        <p:txBody>
          <a:bodyPr wrap="square" rtlCol="0">
            <a:spAutoFit/>
          </a:bodyPr>
          <a:lstStyle/>
          <a:p>
            <a:r>
              <a:rPr lang="en-US" sz="3600" b="1" dirty="0">
                <a:solidFill>
                  <a:schemeClr val="bg1"/>
                </a:solidFill>
              </a:rPr>
              <a:t>T</a:t>
            </a:r>
          </a:p>
        </p:txBody>
      </p:sp>
      <p:sp>
        <p:nvSpPr>
          <p:cNvPr id="23" name="TextBox 22">
            <a:extLst>
              <a:ext uri="{FF2B5EF4-FFF2-40B4-BE49-F238E27FC236}">
                <a16:creationId xmlns:a16="http://schemas.microsoft.com/office/drawing/2014/main" id="{627C24DF-8AD6-B04F-BBAF-78957E4CFECF}"/>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24" name="TextBox 23">
            <a:extLst>
              <a:ext uri="{FF2B5EF4-FFF2-40B4-BE49-F238E27FC236}">
                <a16:creationId xmlns:a16="http://schemas.microsoft.com/office/drawing/2014/main" id="{F4A7E531-C201-0348-A12B-8F8A44FB54F2}"/>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25" name="TextBox 24">
            <a:extLst>
              <a:ext uri="{FF2B5EF4-FFF2-40B4-BE49-F238E27FC236}">
                <a16:creationId xmlns:a16="http://schemas.microsoft.com/office/drawing/2014/main" id="{A42BFC13-027C-8742-AFA3-576C31742A0B}"/>
              </a:ext>
            </a:extLst>
          </p:cNvPr>
          <p:cNvSpPr txBox="1"/>
          <p:nvPr/>
        </p:nvSpPr>
        <p:spPr>
          <a:xfrm>
            <a:off x="6537622" y="2122126"/>
            <a:ext cx="1185581" cy="646331"/>
          </a:xfrm>
          <a:prstGeom prst="rect">
            <a:avLst/>
          </a:prstGeom>
          <a:noFill/>
        </p:spPr>
        <p:txBody>
          <a:bodyPr wrap="square" rtlCol="0">
            <a:spAutoFit/>
          </a:bodyPr>
          <a:lstStyle/>
          <a:p>
            <a:r>
              <a:rPr lang="en-US" sz="3600" b="1">
                <a:solidFill>
                  <a:schemeClr val="bg1"/>
                </a:solidFill>
              </a:rPr>
              <a:t>W</a:t>
            </a:r>
            <a:endParaRPr lang="en-US" sz="3600" b="1" dirty="0">
              <a:solidFill>
                <a:schemeClr val="bg1"/>
              </a:solidFill>
            </a:endParaRPr>
          </a:p>
        </p:txBody>
      </p:sp>
      <p:sp>
        <p:nvSpPr>
          <p:cNvPr id="26" name="TextBox 25">
            <a:extLst>
              <a:ext uri="{FF2B5EF4-FFF2-40B4-BE49-F238E27FC236}">
                <a16:creationId xmlns:a16="http://schemas.microsoft.com/office/drawing/2014/main" id="{1CAC272E-8FF1-7444-AE90-3BA2BFA0FC0B}"/>
              </a:ext>
            </a:extLst>
          </p:cNvPr>
          <p:cNvSpPr txBox="1"/>
          <p:nvPr/>
        </p:nvSpPr>
        <p:spPr>
          <a:xfrm>
            <a:off x="3650463" y="2312792"/>
            <a:ext cx="1185581" cy="646331"/>
          </a:xfrm>
          <a:prstGeom prst="rect">
            <a:avLst/>
          </a:prstGeom>
          <a:noFill/>
        </p:spPr>
        <p:txBody>
          <a:bodyPr wrap="square" rtlCol="0">
            <a:spAutoFit/>
          </a:bodyPr>
          <a:lstStyle/>
          <a:p>
            <a:r>
              <a:rPr lang="en-US" sz="3600" b="1" dirty="0">
                <a:solidFill>
                  <a:schemeClr val="bg1"/>
                </a:solidFill>
              </a:rPr>
              <a:t>M</a:t>
            </a:r>
          </a:p>
        </p:txBody>
      </p:sp>
      <p:sp>
        <p:nvSpPr>
          <p:cNvPr id="28" name="TextBox 27">
            <a:extLst>
              <a:ext uri="{FF2B5EF4-FFF2-40B4-BE49-F238E27FC236}">
                <a16:creationId xmlns:a16="http://schemas.microsoft.com/office/drawing/2014/main" id="{5E512D5E-124B-694A-8903-CD79AA777686}"/>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29" name="TextBox 28">
            <a:extLst>
              <a:ext uri="{FF2B5EF4-FFF2-40B4-BE49-F238E27FC236}">
                <a16:creationId xmlns:a16="http://schemas.microsoft.com/office/drawing/2014/main" id="{1F938BCD-92F4-0641-9F05-8192D8B7DA85}"/>
              </a:ext>
            </a:extLst>
          </p:cNvPr>
          <p:cNvSpPr txBox="1"/>
          <p:nvPr/>
        </p:nvSpPr>
        <p:spPr>
          <a:xfrm>
            <a:off x="781567" y="3531336"/>
            <a:ext cx="1185581" cy="646331"/>
          </a:xfrm>
          <a:prstGeom prst="rect">
            <a:avLst/>
          </a:prstGeom>
          <a:noFill/>
        </p:spPr>
        <p:txBody>
          <a:bodyPr wrap="square" rtlCol="0">
            <a:spAutoFit/>
          </a:bodyPr>
          <a:lstStyle/>
          <a:p>
            <a:r>
              <a:rPr lang="en-US" sz="3600" b="1" dirty="0">
                <a:solidFill>
                  <a:schemeClr val="bg1"/>
                </a:solidFill>
              </a:rPr>
              <a:t>E</a:t>
            </a:r>
          </a:p>
        </p:txBody>
      </p:sp>
      <p:sp>
        <p:nvSpPr>
          <p:cNvPr id="4" name="TextBox 3">
            <a:extLst>
              <a:ext uri="{FF2B5EF4-FFF2-40B4-BE49-F238E27FC236}">
                <a16:creationId xmlns:a16="http://schemas.microsoft.com/office/drawing/2014/main" id="{F664AC0F-938E-6940-BE8F-4AE4C8A76A74}"/>
              </a:ext>
            </a:extLst>
          </p:cNvPr>
          <p:cNvSpPr txBox="1"/>
          <p:nvPr/>
        </p:nvSpPr>
        <p:spPr>
          <a:xfrm>
            <a:off x="10538748" y="3523333"/>
            <a:ext cx="953341" cy="646331"/>
          </a:xfrm>
          <a:prstGeom prst="rect">
            <a:avLst/>
          </a:prstGeom>
          <a:noFill/>
        </p:spPr>
        <p:txBody>
          <a:bodyPr wrap="square" rtlCol="0">
            <a:spAutoFit/>
          </a:bodyPr>
          <a:lstStyle/>
          <a:p>
            <a:r>
              <a:rPr lang="en-US" sz="3600" dirty="0">
                <a:solidFill>
                  <a:schemeClr val="bg1"/>
                </a:solidFill>
              </a:rPr>
              <a:t>B</a:t>
            </a:r>
          </a:p>
        </p:txBody>
      </p:sp>
      <p:sp>
        <p:nvSpPr>
          <p:cNvPr id="5" name="TextBox 4">
            <a:extLst>
              <a:ext uri="{FF2B5EF4-FFF2-40B4-BE49-F238E27FC236}">
                <a16:creationId xmlns:a16="http://schemas.microsoft.com/office/drawing/2014/main" id="{BB26A404-D31C-4D45-9B9F-5E5DA7C61733}"/>
              </a:ext>
            </a:extLst>
          </p:cNvPr>
          <p:cNvSpPr txBox="1"/>
          <p:nvPr/>
        </p:nvSpPr>
        <p:spPr>
          <a:xfrm>
            <a:off x="1310858" y="4191517"/>
            <a:ext cx="273821" cy="523220"/>
          </a:xfrm>
          <a:prstGeom prst="rect">
            <a:avLst/>
          </a:prstGeom>
          <a:noFill/>
        </p:spPr>
        <p:txBody>
          <a:bodyPr wrap="square" rtlCol="0">
            <a:spAutoFit/>
          </a:bodyPr>
          <a:lstStyle/>
          <a:p>
            <a:r>
              <a:rPr lang="en-US" sz="2800" dirty="0">
                <a:solidFill>
                  <a:schemeClr val="bg1"/>
                </a:solidFill>
              </a:rPr>
              <a:t>Y</a:t>
            </a:r>
          </a:p>
        </p:txBody>
      </p:sp>
      <p:sp>
        <p:nvSpPr>
          <p:cNvPr id="7" name="TextBox 6">
            <a:extLst>
              <a:ext uri="{FF2B5EF4-FFF2-40B4-BE49-F238E27FC236}">
                <a16:creationId xmlns:a16="http://schemas.microsoft.com/office/drawing/2014/main" id="{3C5C061D-77F4-6145-9B1E-F0FEC964B012}"/>
              </a:ext>
            </a:extLst>
          </p:cNvPr>
          <p:cNvSpPr txBox="1"/>
          <p:nvPr/>
        </p:nvSpPr>
        <p:spPr>
          <a:xfrm>
            <a:off x="667714" y="3346669"/>
            <a:ext cx="1152144" cy="369332"/>
          </a:xfrm>
          <a:prstGeom prst="rect">
            <a:avLst/>
          </a:prstGeom>
          <a:noFill/>
        </p:spPr>
        <p:txBody>
          <a:bodyPr wrap="square" rtlCol="0">
            <a:spAutoFit/>
          </a:bodyPr>
          <a:lstStyle/>
          <a:p>
            <a:r>
              <a:rPr lang="en-US" dirty="0">
                <a:solidFill>
                  <a:schemeClr val="bg1"/>
                </a:solidFill>
              </a:rPr>
              <a:t>(Edge)</a:t>
            </a:r>
          </a:p>
        </p:txBody>
      </p:sp>
      <p:sp>
        <p:nvSpPr>
          <p:cNvPr id="34" name="TextBox 33">
            <a:extLst>
              <a:ext uri="{FF2B5EF4-FFF2-40B4-BE49-F238E27FC236}">
                <a16:creationId xmlns:a16="http://schemas.microsoft.com/office/drawing/2014/main" id="{4A10B668-AB01-2146-89C4-6052B79B4AD2}"/>
              </a:ext>
            </a:extLst>
          </p:cNvPr>
          <p:cNvSpPr txBox="1"/>
          <p:nvPr/>
        </p:nvSpPr>
        <p:spPr>
          <a:xfrm>
            <a:off x="10458816" y="3367441"/>
            <a:ext cx="1601788" cy="369332"/>
          </a:xfrm>
          <a:prstGeom prst="rect">
            <a:avLst/>
          </a:prstGeom>
          <a:noFill/>
        </p:spPr>
        <p:txBody>
          <a:bodyPr wrap="square" rtlCol="0">
            <a:spAutoFit/>
          </a:bodyPr>
          <a:lstStyle/>
          <a:p>
            <a:r>
              <a:rPr lang="en-US" dirty="0">
                <a:solidFill>
                  <a:schemeClr val="bg1"/>
                </a:solidFill>
              </a:rPr>
              <a:t>(Edge )</a:t>
            </a:r>
          </a:p>
        </p:txBody>
      </p:sp>
      <p:sp>
        <p:nvSpPr>
          <p:cNvPr id="35" name="TextBox 34">
            <a:extLst>
              <a:ext uri="{FF2B5EF4-FFF2-40B4-BE49-F238E27FC236}">
                <a16:creationId xmlns:a16="http://schemas.microsoft.com/office/drawing/2014/main" id="{A1799BA8-C900-674B-8264-4ACC1CD544EF}"/>
              </a:ext>
            </a:extLst>
          </p:cNvPr>
          <p:cNvSpPr txBox="1"/>
          <p:nvPr/>
        </p:nvSpPr>
        <p:spPr>
          <a:xfrm>
            <a:off x="9019229" y="3351153"/>
            <a:ext cx="1601788" cy="369332"/>
          </a:xfrm>
          <a:prstGeom prst="rect">
            <a:avLst/>
          </a:prstGeom>
          <a:noFill/>
        </p:spPr>
        <p:txBody>
          <a:bodyPr wrap="square" rtlCol="0">
            <a:spAutoFit/>
          </a:bodyPr>
          <a:lstStyle/>
          <a:p>
            <a:r>
              <a:rPr lang="en-US" dirty="0">
                <a:solidFill>
                  <a:schemeClr val="bg1"/>
                </a:solidFill>
              </a:rPr>
              <a:t>(End )</a:t>
            </a:r>
          </a:p>
        </p:txBody>
      </p:sp>
      <p:sp>
        <p:nvSpPr>
          <p:cNvPr id="36" name="TextBox 35">
            <a:extLst>
              <a:ext uri="{FF2B5EF4-FFF2-40B4-BE49-F238E27FC236}">
                <a16:creationId xmlns:a16="http://schemas.microsoft.com/office/drawing/2014/main" id="{0305617D-E1A5-1841-B999-6B2A329D672C}"/>
              </a:ext>
            </a:extLst>
          </p:cNvPr>
          <p:cNvSpPr txBox="1"/>
          <p:nvPr/>
        </p:nvSpPr>
        <p:spPr>
          <a:xfrm>
            <a:off x="3415240" y="3295374"/>
            <a:ext cx="1601788" cy="369332"/>
          </a:xfrm>
          <a:prstGeom prst="rect">
            <a:avLst/>
          </a:prstGeom>
          <a:noFill/>
        </p:spPr>
        <p:txBody>
          <a:bodyPr wrap="square" rtlCol="0">
            <a:spAutoFit/>
          </a:bodyPr>
          <a:lstStyle/>
          <a:p>
            <a:r>
              <a:rPr lang="en-US" dirty="0">
                <a:solidFill>
                  <a:schemeClr val="bg1"/>
                </a:solidFill>
              </a:rPr>
              <a:t>(Tackle )</a:t>
            </a:r>
          </a:p>
        </p:txBody>
      </p:sp>
      <p:sp>
        <p:nvSpPr>
          <p:cNvPr id="37" name="TextBox 36">
            <a:extLst>
              <a:ext uri="{FF2B5EF4-FFF2-40B4-BE49-F238E27FC236}">
                <a16:creationId xmlns:a16="http://schemas.microsoft.com/office/drawing/2014/main" id="{1D38AD73-C550-E548-BF36-5AFCEAE1C3A4}"/>
              </a:ext>
            </a:extLst>
          </p:cNvPr>
          <p:cNvSpPr txBox="1"/>
          <p:nvPr/>
        </p:nvSpPr>
        <p:spPr>
          <a:xfrm>
            <a:off x="5820609" y="3282951"/>
            <a:ext cx="1601788" cy="369332"/>
          </a:xfrm>
          <a:prstGeom prst="rect">
            <a:avLst/>
          </a:prstGeom>
          <a:noFill/>
        </p:spPr>
        <p:txBody>
          <a:bodyPr wrap="square" rtlCol="0">
            <a:spAutoFit/>
          </a:bodyPr>
          <a:lstStyle/>
          <a:p>
            <a:r>
              <a:rPr lang="en-US" dirty="0">
                <a:solidFill>
                  <a:schemeClr val="bg1"/>
                </a:solidFill>
              </a:rPr>
              <a:t>(Tackle )</a:t>
            </a:r>
          </a:p>
        </p:txBody>
      </p:sp>
      <p:sp>
        <p:nvSpPr>
          <p:cNvPr id="39" name="TextBox 38">
            <a:extLst>
              <a:ext uri="{FF2B5EF4-FFF2-40B4-BE49-F238E27FC236}">
                <a16:creationId xmlns:a16="http://schemas.microsoft.com/office/drawing/2014/main" id="{4C38ECFC-3E90-344B-87FC-A0A7B6646996}"/>
              </a:ext>
            </a:extLst>
          </p:cNvPr>
          <p:cNvSpPr txBox="1"/>
          <p:nvPr/>
        </p:nvSpPr>
        <p:spPr>
          <a:xfrm>
            <a:off x="502191" y="5189613"/>
            <a:ext cx="4620044" cy="1200329"/>
          </a:xfrm>
          <a:prstGeom prst="rect">
            <a:avLst/>
          </a:prstGeom>
          <a:noFill/>
        </p:spPr>
        <p:txBody>
          <a:bodyPr wrap="square" rtlCol="0">
            <a:spAutoFit/>
          </a:bodyPr>
          <a:lstStyle/>
          <a:p>
            <a:r>
              <a:rPr lang="en-US" dirty="0">
                <a:solidFill>
                  <a:schemeClr val="bg1"/>
                </a:solidFill>
              </a:rPr>
              <a:t>Players Grouped based on Gap:</a:t>
            </a:r>
          </a:p>
          <a:p>
            <a:r>
              <a:rPr lang="en-US" dirty="0">
                <a:solidFill>
                  <a:schemeClr val="bg1"/>
                </a:solidFill>
              </a:rPr>
              <a:t>DT’s=A and B Gap Defenders (1, 2i, 2, 3)</a:t>
            </a:r>
          </a:p>
          <a:p>
            <a:r>
              <a:rPr lang="en-US" dirty="0">
                <a:solidFill>
                  <a:schemeClr val="bg1"/>
                </a:solidFill>
              </a:rPr>
              <a:t>DE’s=C Gap Defenders (5, 7, 4, 6)</a:t>
            </a:r>
          </a:p>
          <a:p>
            <a:r>
              <a:rPr lang="en-US" dirty="0">
                <a:solidFill>
                  <a:schemeClr val="bg1"/>
                </a:solidFill>
              </a:rPr>
              <a:t>Edges=D Gap Defenders (9 and Outside)</a:t>
            </a:r>
          </a:p>
        </p:txBody>
      </p:sp>
      <p:sp>
        <p:nvSpPr>
          <p:cNvPr id="41" name="Rectangle 40">
            <a:extLst>
              <a:ext uri="{FF2B5EF4-FFF2-40B4-BE49-F238E27FC236}">
                <a16:creationId xmlns:a16="http://schemas.microsoft.com/office/drawing/2014/main" id="{093A7714-BF3D-924B-A393-1B88CCDB1C50}"/>
              </a:ext>
            </a:extLst>
          </p:cNvPr>
          <p:cNvSpPr/>
          <p:nvPr/>
        </p:nvSpPr>
        <p:spPr>
          <a:xfrm>
            <a:off x="969303" y="4306882"/>
            <a:ext cx="341555" cy="3008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TextBox 39">
            <a:extLst>
              <a:ext uri="{FF2B5EF4-FFF2-40B4-BE49-F238E27FC236}">
                <a16:creationId xmlns:a16="http://schemas.microsoft.com/office/drawing/2014/main" id="{6B9BA8EC-5B8E-D443-8E75-5F1A631BDFA3}"/>
              </a:ext>
            </a:extLst>
          </p:cNvPr>
          <p:cNvSpPr txBox="1"/>
          <p:nvPr/>
        </p:nvSpPr>
        <p:spPr>
          <a:xfrm>
            <a:off x="8129585" y="5496635"/>
            <a:ext cx="3767772" cy="830997"/>
          </a:xfrm>
          <a:prstGeom prst="rect">
            <a:avLst/>
          </a:prstGeom>
          <a:noFill/>
        </p:spPr>
        <p:txBody>
          <a:bodyPr wrap="square" rtlCol="0">
            <a:spAutoFit/>
          </a:bodyPr>
          <a:lstStyle/>
          <a:p>
            <a:r>
              <a:rPr lang="en-US" sz="1200" dirty="0">
                <a:solidFill>
                  <a:schemeClr val="bg1"/>
                </a:solidFill>
              </a:rPr>
              <a:t>Note: 0s and 4is are rare in even fronts, but are classified here as DT’s, as they are A and B-gap defenders, and because players that utilize those alignments in even fronts most often have the body type and skill sets of DTs.</a:t>
            </a:r>
          </a:p>
        </p:txBody>
      </p:sp>
      <p:sp>
        <p:nvSpPr>
          <p:cNvPr id="33" name="Donut 32">
            <a:extLst>
              <a:ext uri="{FF2B5EF4-FFF2-40B4-BE49-F238E27FC236}">
                <a16:creationId xmlns:a16="http://schemas.microsoft.com/office/drawing/2014/main" id="{79144255-A02E-C143-8E6D-AFFDE2ED682E}"/>
              </a:ext>
            </a:extLst>
          </p:cNvPr>
          <p:cNvSpPr/>
          <p:nvPr/>
        </p:nvSpPr>
        <p:spPr>
          <a:xfrm>
            <a:off x="905725" y="4177667"/>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934486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Distinguishing Positions (Odd)</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52</a:t>
            </a:fld>
            <a:endParaRPr lang="en-US" dirty="0"/>
          </a:p>
        </p:txBody>
      </p:sp>
      <p:sp>
        <p:nvSpPr>
          <p:cNvPr id="9" name="Rectangle 8">
            <a:extLst>
              <a:ext uri="{FF2B5EF4-FFF2-40B4-BE49-F238E27FC236}">
                <a16:creationId xmlns:a16="http://schemas.microsoft.com/office/drawing/2014/main" id="{6F676B6E-F7B0-084A-9A64-A97BFBCEC8D7}"/>
              </a:ext>
            </a:extLst>
          </p:cNvPr>
          <p:cNvSpPr/>
          <p:nvPr/>
        </p:nvSpPr>
        <p:spPr>
          <a:xfrm>
            <a:off x="8967773" y="4275897"/>
            <a:ext cx="349341"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901BDC1C-A02F-DF40-8F4D-373832BFEAA1}"/>
              </a:ext>
            </a:extLst>
          </p:cNvPr>
          <p:cNvSpPr/>
          <p:nvPr/>
        </p:nvSpPr>
        <p:spPr>
          <a:xfrm>
            <a:off x="2874886" y="4320463"/>
            <a:ext cx="365452" cy="276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nut 12">
            <a:extLst>
              <a:ext uri="{FF2B5EF4-FFF2-40B4-BE49-F238E27FC236}">
                <a16:creationId xmlns:a16="http://schemas.microsoft.com/office/drawing/2014/main" id="{DE3133CD-6050-F448-9638-3F7046E19D11}"/>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Donut 16">
            <a:extLst>
              <a:ext uri="{FF2B5EF4-FFF2-40B4-BE49-F238E27FC236}">
                <a16:creationId xmlns:a16="http://schemas.microsoft.com/office/drawing/2014/main" id="{D2B1071C-4D03-BF46-9776-1FA99324C912}"/>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Donut 17">
            <a:extLst>
              <a:ext uri="{FF2B5EF4-FFF2-40B4-BE49-F238E27FC236}">
                <a16:creationId xmlns:a16="http://schemas.microsoft.com/office/drawing/2014/main" id="{B043C4FA-4551-DC41-A717-1FCDF0607C67}"/>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Donut 18">
            <a:extLst>
              <a:ext uri="{FF2B5EF4-FFF2-40B4-BE49-F238E27FC236}">
                <a16:creationId xmlns:a16="http://schemas.microsoft.com/office/drawing/2014/main" id="{D6807C08-72E7-4A47-8D6A-2880AA37DD29}"/>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AF21597D-658A-A141-A59E-C255541F110B}"/>
              </a:ext>
            </a:extLst>
          </p:cNvPr>
          <p:cNvSpPr txBox="1"/>
          <p:nvPr/>
        </p:nvSpPr>
        <p:spPr>
          <a:xfrm>
            <a:off x="2927157" y="3558351"/>
            <a:ext cx="1185581" cy="646331"/>
          </a:xfrm>
          <a:prstGeom prst="rect">
            <a:avLst/>
          </a:prstGeom>
          <a:noFill/>
        </p:spPr>
        <p:txBody>
          <a:bodyPr wrap="square" rtlCol="0">
            <a:spAutoFit/>
          </a:bodyPr>
          <a:lstStyle/>
          <a:p>
            <a:r>
              <a:rPr lang="en-US" sz="3600" b="1" dirty="0">
                <a:solidFill>
                  <a:schemeClr val="bg1"/>
                </a:solidFill>
              </a:rPr>
              <a:t>E</a:t>
            </a:r>
          </a:p>
        </p:txBody>
      </p:sp>
      <p:sp>
        <p:nvSpPr>
          <p:cNvPr id="22" name="TextBox 21">
            <a:extLst>
              <a:ext uri="{FF2B5EF4-FFF2-40B4-BE49-F238E27FC236}">
                <a16:creationId xmlns:a16="http://schemas.microsoft.com/office/drawing/2014/main" id="{4A5F11F1-6494-5845-8E5D-C34C785602F0}"/>
              </a:ext>
            </a:extLst>
          </p:cNvPr>
          <p:cNvSpPr txBox="1"/>
          <p:nvPr/>
        </p:nvSpPr>
        <p:spPr>
          <a:xfrm>
            <a:off x="5779965" y="3639851"/>
            <a:ext cx="1185581" cy="646331"/>
          </a:xfrm>
          <a:prstGeom prst="rect">
            <a:avLst/>
          </a:prstGeom>
          <a:noFill/>
        </p:spPr>
        <p:txBody>
          <a:bodyPr wrap="square" rtlCol="0">
            <a:spAutoFit/>
          </a:bodyPr>
          <a:lstStyle/>
          <a:p>
            <a:r>
              <a:rPr lang="en-US" sz="3600" b="1" dirty="0">
                <a:solidFill>
                  <a:schemeClr val="bg1"/>
                </a:solidFill>
              </a:rPr>
              <a:t>N</a:t>
            </a:r>
          </a:p>
        </p:txBody>
      </p:sp>
      <p:sp>
        <p:nvSpPr>
          <p:cNvPr id="23" name="TextBox 22">
            <a:extLst>
              <a:ext uri="{FF2B5EF4-FFF2-40B4-BE49-F238E27FC236}">
                <a16:creationId xmlns:a16="http://schemas.microsoft.com/office/drawing/2014/main" id="{627C24DF-8AD6-B04F-BBAF-78957E4CFECF}"/>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24" name="TextBox 23">
            <a:extLst>
              <a:ext uri="{FF2B5EF4-FFF2-40B4-BE49-F238E27FC236}">
                <a16:creationId xmlns:a16="http://schemas.microsoft.com/office/drawing/2014/main" id="{F4A7E531-C201-0348-A12B-8F8A44FB54F2}"/>
              </a:ext>
            </a:extLst>
          </p:cNvPr>
          <p:cNvSpPr txBox="1"/>
          <p:nvPr/>
        </p:nvSpPr>
        <p:spPr>
          <a:xfrm>
            <a:off x="6556761" y="5735100"/>
            <a:ext cx="1166442" cy="646331"/>
          </a:xfrm>
          <a:prstGeom prst="rect">
            <a:avLst/>
          </a:prstGeom>
          <a:noFill/>
        </p:spPr>
        <p:txBody>
          <a:bodyPr wrap="square" rtlCol="0">
            <a:spAutoFit/>
          </a:bodyPr>
          <a:lstStyle/>
          <a:p>
            <a:r>
              <a:rPr lang="en-US" sz="3600" b="1" dirty="0">
                <a:solidFill>
                  <a:schemeClr val="accent1"/>
                </a:solidFill>
              </a:rPr>
              <a:t>B</a:t>
            </a:r>
          </a:p>
        </p:txBody>
      </p:sp>
      <p:sp>
        <p:nvSpPr>
          <p:cNvPr id="25" name="TextBox 24">
            <a:extLst>
              <a:ext uri="{FF2B5EF4-FFF2-40B4-BE49-F238E27FC236}">
                <a16:creationId xmlns:a16="http://schemas.microsoft.com/office/drawing/2014/main" id="{A42BFC13-027C-8742-AFA3-576C31742A0B}"/>
              </a:ext>
            </a:extLst>
          </p:cNvPr>
          <p:cNvSpPr txBox="1"/>
          <p:nvPr/>
        </p:nvSpPr>
        <p:spPr>
          <a:xfrm>
            <a:off x="7610571" y="2338993"/>
            <a:ext cx="1185581" cy="646331"/>
          </a:xfrm>
          <a:prstGeom prst="rect">
            <a:avLst/>
          </a:prstGeom>
          <a:noFill/>
        </p:spPr>
        <p:txBody>
          <a:bodyPr wrap="square" rtlCol="0">
            <a:spAutoFit/>
          </a:bodyPr>
          <a:lstStyle/>
          <a:p>
            <a:r>
              <a:rPr lang="en-US" sz="3600" b="1" dirty="0">
                <a:solidFill>
                  <a:schemeClr val="bg1"/>
                </a:solidFill>
              </a:rPr>
              <a:t>W</a:t>
            </a:r>
          </a:p>
        </p:txBody>
      </p:sp>
      <p:sp>
        <p:nvSpPr>
          <p:cNvPr id="26" name="TextBox 25">
            <a:extLst>
              <a:ext uri="{FF2B5EF4-FFF2-40B4-BE49-F238E27FC236}">
                <a16:creationId xmlns:a16="http://schemas.microsoft.com/office/drawing/2014/main" id="{1CAC272E-8FF1-7444-AE90-3BA2BFA0FC0B}"/>
              </a:ext>
            </a:extLst>
          </p:cNvPr>
          <p:cNvSpPr txBox="1"/>
          <p:nvPr/>
        </p:nvSpPr>
        <p:spPr>
          <a:xfrm>
            <a:off x="4601001" y="2397580"/>
            <a:ext cx="1185581" cy="646331"/>
          </a:xfrm>
          <a:prstGeom prst="rect">
            <a:avLst/>
          </a:prstGeom>
          <a:noFill/>
        </p:spPr>
        <p:txBody>
          <a:bodyPr wrap="square" rtlCol="0">
            <a:spAutoFit/>
          </a:bodyPr>
          <a:lstStyle/>
          <a:p>
            <a:r>
              <a:rPr lang="en-US" sz="3600" b="1" dirty="0">
                <a:solidFill>
                  <a:schemeClr val="bg1"/>
                </a:solidFill>
              </a:rPr>
              <a:t>M</a:t>
            </a:r>
          </a:p>
        </p:txBody>
      </p:sp>
      <p:sp>
        <p:nvSpPr>
          <p:cNvPr id="28" name="TextBox 27">
            <a:extLst>
              <a:ext uri="{FF2B5EF4-FFF2-40B4-BE49-F238E27FC236}">
                <a16:creationId xmlns:a16="http://schemas.microsoft.com/office/drawing/2014/main" id="{5E512D5E-124B-694A-8903-CD79AA777686}"/>
              </a:ext>
            </a:extLst>
          </p:cNvPr>
          <p:cNvSpPr txBox="1"/>
          <p:nvPr/>
        </p:nvSpPr>
        <p:spPr>
          <a:xfrm>
            <a:off x="9097592" y="3570632"/>
            <a:ext cx="1185581" cy="646331"/>
          </a:xfrm>
          <a:prstGeom prst="rect">
            <a:avLst/>
          </a:prstGeom>
          <a:noFill/>
        </p:spPr>
        <p:txBody>
          <a:bodyPr wrap="square" rtlCol="0">
            <a:spAutoFit/>
          </a:bodyPr>
          <a:lstStyle/>
          <a:p>
            <a:r>
              <a:rPr lang="en-US" sz="3600" b="1" dirty="0">
                <a:solidFill>
                  <a:schemeClr val="bg1"/>
                </a:solidFill>
              </a:rPr>
              <a:t>E</a:t>
            </a:r>
          </a:p>
        </p:txBody>
      </p:sp>
      <p:sp>
        <p:nvSpPr>
          <p:cNvPr id="29" name="TextBox 28">
            <a:extLst>
              <a:ext uri="{FF2B5EF4-FFF2-40B4-BE49-F238E27FC236}">
                <a16:creationId xmlns:a16="http://schemas.microsoft.com/office/drawing/2014/main" id="{1F938BCD-92F4-0641-9F05-8192D8B7DA85}"/>
              </a:ext>
            </a:extLst>
          </p:cNvPr>
          <p:cNvSpPr txBox="1"/>
          <p:nvPr/>
        </p:nvSpPr>
        <p:spPr>
          <a:xfrm>
            <a:off x="781567" y="3531336"/>
            <a:ext cx="1185581" cy="646331"/>
          </a:xfrm>
          <a:prstGeom prst="rect">
            <a:avLst/>
          </a:prstGeom>
          <a:noFill/>
        </p:spPr>
        <p:txBody>
          <a:bodyPr wrap="square" rtlCol="0">
            <a:spAutoFit/>
          </a:bodyPr>
          <a:lstStyle/>
          <a:p>
            <a:r>
              <a:rPr lang="en-US" sz="3600" b="1" dirty="0">
                <a:solidFill>
                  <a:schemeClr val="bg1"/>
                </a:solidFill>
              </a:rPr>
              <a:t>E</a:t>
            </a:r>
          </a:p>
        </p:txBody>
      </p:sp>
      <p:sp>
        <p:nvSpPr>
          <p:cNvPr id="4" name="TextBox 3">
            <a:extLst>
              <a:ext uri="{FF2B5EF4-FFF2-40B4-BE49-F238E27FC236}">
                <a16:creationId xmlns:a16="http://schemas.microsoft.com/office/drawing/2014/main" id="{F664AC0F-938E-6940-BE8F-4AE4C8A76A74}"/>
              </a:ext>
            </a:extLst>
          </p:cNvPr>
          <p:cNvSpPr txBox="1"/>
          <p:nvPr/>
        </p:nvSpPr>
        <p:spPr>
          <a:xfrm>
            <a:off x="10817693" y="3592486"/>
            <a:ext cx="953341" cy="646331"/>
          </a:xfrm>
          <a:prstGeom prst="rect">
            <a:avLst/>
          </a:prstGeom>
          <a:noFill/>
        </p:spPr>
        <p:txBody>
          <a:bodyPr wrap="square" rtlCol="0">
            <a:spAutoFit/>
          </a:bodyPr>
          <a:lstStyle/>
          <a:p>
            <a:r>
              <a:rPr lang="en-US" sz="3600" dirty="0">
                <a:solidFill>
                  <a:schemeClr val="bg1"/>
                </a:solidFill>
              </a:rPr>
              <a:t>B</a:t>
            </a:r>
          </a:p>
        </p:txBody>
      </p:sp>
      <p:sp>
        <p:nvSpPr>
          <p:cNvPr id="33" name="Donut 32">
            <a:extLst>
              <a:ext uri="{FF2B5EF4-FFF2-40B4-BE49-F238E27FC236}">
                <a16:creationId xmlns:a16="http://schemas.microsoft.com/office/drawing/2014/main" id="{79144255-A02E-C143-8E6D-AFFDE2ED682E}"/>
              </a:ext>
            </a:extLst>
          </p:cNvPr>
          <p:cNvSpPr/>
          <p:nvPr/>
        </p:nvSpPr>
        <p:spPr>
          <a:xfrm>
            <a:off x="9863274" y="4216963"/>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BB26A404-D31C-4D45-9B9F-5E5DA7C61733}"/>
              </a:ext>
            </a:extLst>
          </p:cNvPr>
          <p:cNvSpPr txBox="1"/>
          <p:nvPr/>
        </p:nvSpPr>
        <p:spPr>
          <a:xfrm>
            <a:off x="10289163" y="4238817"/>
            <a:ext cx="273821" cy="523220"/>
          </a:xfrm>
          <a:prstGeom prst="rect">
            <a:avLst/>
          </a:prstGeom>
          <a:noFill/>
        </p:spPr>
        <p:txBody>
          <a:bodyPr wrap="square" rtlCol="0">
            <a:spAutoFit/>
          </a:bodyPr>
          <a:lstStyle/>
          <a:p>
            <a:r>
              <a:rPr lang="en-US" sz="2800" dirty="0">
                <a:solidFill>
                  <a:schemeClr val="bg1"/>
                </a:solidFill>
              </a:rPr>
              <a:t>Y</a:t>
            </a:r>
          </a:p>
        </p:txBody>
      </p:sp>
      <p:sp>
        <p:nvSpPr>
          <p:cNvPr id="7" name="TextBox 6">
            <a:extLst>
              <a:ext uri="{FF2B5EF4-FFF2-40B4-BE49-F238E27FC236}">
                <a16:creationId xmlns:a16="http://schemas.microsoft.com/office/drawing/2014/main" id="{3C5C061D-77F4-6145-9B1E-F0FEC964B012}"/>
              </a:ext>
            </a:extLst>
          </p:cNvPr>
          <p:cNvSpPr txBox="1"/>
          <p:nvPr/>
        </p:nvSpPr>
        <p:spPr>
          <a:xfrm>
            <a:off x="667714" y="3346669"/>
            <a:ext cx="1152144" cy="369332"/>
          </a:xfrm>
          <a:prstGeom prst="rect">
            <a:avLst/>
          </a:prstGeom>
          <a:noFill/>
        </p:spPr>
        <p:txBody>
          <a:bodyPr wrap="square" rtlCol="0">
            <a:spAutoFit/>
          </a:bodyPr>
          <a:lstStyle/>
          <a:p>
            <a:r>
              <a:rPr lang="en-US" dirty="0">
                <a:solidFill>
                  <a:schemeClr val="bg1"/>
                </a:solidFill>
              </a:rPr>
              <a:t>(Edge)</a:t>
            </a:r>
          </a:p>
        </p:txBody>
      </p:sp>
      <p:sp>
        <p:nvSpPr>
          <p:cNvPr id="34" name="TextBox 33">
            <a:extLst>
              <a:ext uri="{FF2B5EF4-FFF2-40B4-BE49-F238E27FC236}">
                <a16:creationId xmlns:a16="http://schemas.microsoft.com/office/drawing/2014/main" id="{4A10B668-AB01-2146-89C4-6052B79B4AD2}"/>
              </a:ext>
            </a:extLst>
          </p:cNvPr>
          <p:cNvSpPr txBox="1"/>
          <p:nvPr/>
        </p:nvSpPr>
        <p:spPr>
          <a:xfrm>
            <a:off x="10831970" y="3346669"/>
            <a:ext cx="1601788" cy="369332"/>
          </a:xfrm>
          <a:prstGeom prst="rect">
            <a:avLst/>
          </a:prstGeom>
          <a:noFill/>
        </p:spPr>
        <p:txBody>
          <a:bodyPr wrap="square" rtlCol="0">
            <a:spAutoFit/>
          </a:bodyPr>
          <a:lstStyle/>
          <a:p>
            <a:r>
              <a:rPr lang="en-US" dirty="0">
                <a:solidFill>
                  <a:schemeClr val="bg1"/>
                </a:solidFill>
              </a:rPr>
              <a:t>(Edge)</a:t>
            </a:r>
          </a:p>
        </p:txBody>
      </p:sp>
      <p:sp>
        <p:nvSpPr>
          <p:cNvPr id="35" name="TextBox 34">
            <a:extLst>
              <a:ext uri="{FF2B5EF4-FFF2-40B4-BE49-F238E27FC236}">
                <a16:creationId xmlns:a16="http://schemas.microsoft.com/office/drawing/2014/main" id="{A1799BA8-C900-674B-8264-4ACC1CD544EF}"/>
              </a:ext>
            </a:extLst>
          </p:cNvPr>
          <p:cNvSpPr txBox="1"/>
          <p:nvPr/>
        </p:nvSpPr>
        <p:spPr>
          <a:xfrm>
            <a:off x="9019229" y="3351153"/>
            <a:ext cx="1601788" cy="369332"/>
          </a:xfrm>
          <a:prstGeom prst="rect">
            <a:avLst/>
          </a:prstGeom>
          <a:noFill/>
        </p:spPr>
        <p:txBody>
          <a:bodyPr wrap="square" rtlCol="0">
            <a:spAutoFit/>
          </a:bodyPr>
          <a:lstStyle/>
          <a:p>
            <a:r>
              <a:rPr lang="en-US" dirty="0">
                <a:solidFill>
                  <a:schemeClr val="bg1"/>
                </a:solidFill>
              </a:rPr>
              <a:t>(End)</a:t>
            </a:r>
          </a:p>
        </p:txBody>
      </p:sp>
      <p:sp>
        <p:nvSpPr>
          <p:cNvPr id="36" name="TextBox 35">
            <a:extLst>
              <a:ext uri="{FF2B5EF4-FFF2-40B4-BE49-F238E27FC236}">
                <a16:creationId xmlns:a16="http://schemas.microsoft.com/office/drawing/2014/main" id="{0305617D-E1A5-1841-B999-6B2A329D672C}"/>
              </a:ext>
            </a:extLst>
          </p:cNvPr>
          <p:cNvSpPr txBox="1"/>
          <p:nvPr/>
        </p:nvSpPr>
        <p:spPr>
          <a:xfrm>
            <a:off x="2811969" y="3310010"/>
            <a:ext cx="1601788" cy="369332"/>
          </a:xfrm>
          <a:prstGeom prst="rect">
            <a:avLst/>
          </a:prstGeom>
          <a:noFill/>
        </p:spPr>
        <p:txBody>
          <a:bodyPr wrap="square" rtlCol="0">
            <a:spAutoFit/>
          </a:bodyPr>
          <a:lstStyle/>
          <a:p>
            <a:r>
              <a:rPr lang="en-US" dirty="0">
                <a:solidFill>
                  <a:schemeClr val="bg1"/>
                </a:solidFill>
              </a:rPr>
              <a:t>(End)</a:t>
            </a:r>
          </a:p>
        </p:txBody>
      </p:sp>
      <p:sp>
        <p:nvSpPr>
          <p:cNvPr id="40" name="Rectangle 39">
            <a:extLst>
              <a:ext uri="{FF2B5EF4-FFF2-40B4-BE49-F238E27FC236}">
                <a16:creationId xmlns:a16="http://schemas.microsoft.com/office/drawing/2014/main" id="{431A6657-5A33-B34A-A780-7448C495E72D}"/>
              </a:ext>
            </a:extLst>
          </p:cNvPr>
          <p:cNvSpPr/>
          <p:nvPr/>
        </p:nvSpPr>
        <p:spPr>
          <a:xfrm>
            <a:off x="5808675" y="4286426"/>
            <a:ext cx="349341" cy="3544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TextBox 36">
            <a:extLst>
              <a:ext uri="{FF2B5EF4-FFF2-40B4-BE49-F238E27FC236}">
                <a16:creationId xmlns:a16="http://schemas.microsoft.com/office/drawing/2014/main" id="{1D38AD73-C550-E548-BF36-5AFCEAE1C3A4}"/>
              </a:ext>
            </a:extLst>
          </p:cNvPr>
          <p:cNvSpPr txBox="1"/>
          <p:nvPr/>
        </p:nvSpPr>
        <p:spPr>
          <a:xfrm>
            <a:off x="5624436" y="3429000"/>
            <a:ext cx="1601788" cy="369332"/>
          </a:xfrm>
          <a:prstGeom prst="rect">
            <a:avLst/>
          </a:prstGeom>
          <a:noFill/>
        </p:spPr>
        <p:txBody>
          <a:bodyPr wrap="square" rtlCol="0">
            <a:spAutoFit/>
          </a:bodyPr>
          <a:lstStyle/>
          <a:p>
            <a:r>
              <a:rPr lang="en-US" dirty="0">
                <a:solidFill>
                  <a:schemeClr val="bg1"/>
                </a:solidFill>
              </a:rPr>
              <a:t>(Tackle)</a:t>
            </a:r>
          </a:p>
        </p:txBody>
      </p:sp>
      <p:sp>
        <p:nvSpPr>
          <p:cNvPr id="39" name="TextBox 38">
            <a:extLst>
              <a:ext uri="{FF2B5EF4-FFF2-40B4-BE49-F238E27FC236}">
                <a16:creationId xmlns:a16="http://schemas.microsoft.com/office/drawing/2014/main" id="{8B6E9889-DD07-5042-8A14-D20B306F15AD}"/>
              </a:ext>
            </a:extLst>
          </p:cNvPr>
          <p:cNvSpPr txBox="1"/>
          <p:nvPr/>
        </p:nvSpPr>
        <p:spPr>
          <a:xfrm>
            <a:off x="573747" y="5189613"/>
            <a:ext cx="4620044" cy="1200329"/>
          </a:xfrm>
          <a:prstGeom prst="rect">
            <a:avLst/>
          </a:prstGeom>
          <a:noFill/>
        </p:spPr>
        <p:txBody>
          <a:bodyPr wrap="square" rtlCol="0">
            <a:spAutoFit/>
          </a:bodyPr>
          <a:lstStyle/>
          <a:p>
            <a:r>
              <a:rPr lang="en-US" dirty="0">
                <a:solidFill>
                  <a:schemeClr val="bg1"/>
                </a:solidFill>
              </a:rPr>
              <a:t>Players Grouped based on Gap:</a:t>
            </a:r>
          </a:p>
          <a:p>
            <a:r>
              <a:rPr lang="en-US" dirty="0">
                <a:solidFill>
                  <a:schemeClr val="bg1"/>
                </a:solidFill>
              </a:rPr>
              <a:t>DT’s=A Gap Defenders (0, 1, 2, 2i)</a:t>
            </a:r>
          </a:p>
          <a:p>
            <a:r>
              <a:rPr lang="en-US" dirty="0">
                <a:solidFill>
                  <a:schemeClr val="bg1"/>
                </a:solidFill>
              </a:rPr>
              <a:t>DE’s=B and C Gap Defenders (4i, 4, 5, 6, 7)</a:t>
            </a:r>
          </a:p>
          <a:p>
            <a:r>
              <a:rPr lang="en-US" dirty="0">
                <a:solidFill>
                  <a:schemeClr val="bg1"/>
                </a:solidFill>
              </a:rPr>
              <a:t>Edges=D Gap Defenders (9 and Outside)</a:t>
            </a:r>
          </a:p>
        </p:txBody>
      </p:sp>
      <p:sp>
        <p:nvSpPr>
          <p:cNvPr id="12" name="Donut 11">
            <a:extLst>
              <a:ext uri="{FF2B5EF4-FFF2-40B4-BE49-F238E27FC236}">
                <a16:creationId xmlns:a16="http://schemas.microsoft.com/office/drawing/2014/main" id="{A293FFFF-6255-5D48-AE81-8C1097DE12DE}"/>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TextBox 40">
            <a:extLst>
              <a:ext uri="{FF2B5EF4-FFF2-40B4-BE49-F238E27FC236}">
                <a16:creationId xmlns:a16="http://schemas.microsoft.com/office/drawing/2014/main" id="{22F7A3DF-1661-3148-9704-E9587DDB78C6}"/>
              </a:ext>
            </a:extLst>
          </p:cNvPr>
          <p:cNvSpPr txBox="1"/>
          <p:nvPr/>
        </p:nvSpPr>
        <p:spPr>
          <a:xfrm>
            <a:off x="7816433" y="5702955"/>
            <a:ext cx="3960772" cy="738664"/>
          </a:xfrm>
          <a:prstGeom prst="rect">
            <a:avLst/>
          </a:prstGeom>
          <a:noFill/>
        </p:spPr>
        <p:txBody>
          <a:bodyPr wrap="square" rtlCol="0">
            <a:spAutoFit/>
          </a:bodyPr>
          <a:lstStyle/>
          <a:p>
            <a:r>
              <a:rPr lang="en-US" sz="1400" dirty="0">
                <a:solidFill>
                  <a:schemeClr val="bg1"/>
                </a:solidFill>
              </a:rPr>
              <a:t>Note: True 3 techniques are rare in odd fronts, but are classified here as DE’s since B-gap players are traditionally considered DE’s in odd fronts (</a:t>
            </a:r>
            <a:r>
              <a:rPr lang="en-US" sz="1400" dirty="0" err="1">
                <a:solidFill>
                  <a:schemeClr val="bg1"/>
                </a:solidFill>
              </a:rPr>
              <a:t>ie</a:t>
            </a:r>
            <a:r>
              <a:rPr lang="en-US" sz="1400" dirty="0">
                <a:solidFill>
                  <a:schemeClr val="bg1"/>
                </a:solidFill>
              </a:rPr>
              <a:t>: 4is).</a:t>
            </a:r>
          </a:p>
        </p:txBody>
      </p:sp>
    </p:spTree>
    <p:extLst>
      <p:ext uri="{BB962C8B-B14F-4D97-AF65-F5344CB8AC3E}">
        <p14:creationId xmlns:p14="http://schemas.microsoft.com/office/powerpoint/2010/main" val="2814439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Directional Gaps Away</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00688" y="6090874"/>
            <a:ext cx="2743200" cy="365125"/>
          </a:xfrm>
        </p:spPr>
        <p:txBody>
          <a:bodyPr/>
          <a:lstStyle/>
          <a:p>
            <a:fld id="{FF878F06-CA71-AF4C-A00A-8015B92E4610}" type="slidenum">
              <a:rPr lang="en-US" smtClean="0"/>
              <a:t>53</a:t>
            </a:fld>
            <a:endParaRPr lang="en-US" dirty="0"/>
          </a:p>
        </p:txBody>
      </p:sp>
      <p:grpSp>
        <p:nvGrpSpPr>
          <p:cNvPr id="8" name="Group 7">
            <a:extLst>
              <a:ext uri="{FF2B5EF4-FFF2-40B4-BE49-F238E27FC236}">
                <a16:creationId xmlns:a16="http://schemas.microsoft.com/office/drawing/2014/main" id="{41501754-6044-3B43-903F-57E9CBF1C820}"/>
              </a:ext>
            </a:extLst>
          </p:cNvPr>
          <p:cNvGrpSpPr/>
          <p:nvPr/>
        </p:nvGrpSpPr>
        <p:grpSpPr>
          <a:xfrm>
            <a:off x="1322874" y="2097669"/>
            <a:ext cx="9074652" cy="4034796"/>
            <a:chOff x="373779" y="2142981"/>
            <a:chExt cx="9074652" cy="4034796"/>
          </a:xfrm>
        </p:grpSpPr>
        <p:sp>
          <p:nvSpPr>
            <p:cNvPr id="38" name="Donut 37">
              <a:extLst>
                <a:ext uri="{FF2B5EF4-FFF2-40B4-BE49-F238E27FC236}">
                  <a16:creationId xmlns:a16="http://schemas.microsoft.com/office/drawing/2014/main" id="{D06EE66F-530B-E74E-B641-1BB6EB294963}"/>
                </a:ext>
              </a:extLst>
            </p:cNvPr>
            <p:cNvSpPr/>
            <p:nvPr/>
          </p:nvSpPr>
          <p:spPr>
            <a:xfrm>
              <a:off x="4702834" y="3489441"/>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Donut 41">
              <a:extLst>
                <a:ext uri="{FF2B5EF4-FFF2-40B4-BE49-F238E27FC236}">
                  <a16:creationId xmlns:a16="http://schemas.microsoft.com/office/drawing/2014/main" id="{5588DD2E-2C5D-FE48-BDEC-53299F02FE3D}"/>
                </a:ext>
              </a:extLst>
            </p:cNvPr>
            <p:cNvSpPr/>
            <p:nvPr/>
          </p:nvSpPr>
          <p:spPr>
            <a:xfrm>
              <a:off x="1696700" y="3489441"/>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Donut 42">
              <a:extLst>
                <a:ext uri="{FF2B5EF4-FFF2-40B4-BE49-F238E27FC236}">
                  <a16:creationId xmlns:a16="http://schemas.microsoft.com/office/drawing/2014/main" id="{CA7C5154-D46D-734A-933F-D8DFC3986A80}"/>
                </a:ext>
              </a:extLst>
            </p:cNvPr>
            <p:cNvSpPr/>
            <p:nvPr/>
          </p:nvSpPr>
          <p:spPr>
            <a:xfrm>
              <a:off x="6178693" y="3489441"/>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Donut 43">
              <a:extLst>
                <a:ext uri="{FF2B5EF4-FFF2-40B4-BE49-F238E27FC236}">
                  <a16:creationId xmlns:a16="http://schemas.microsoft.com/office/drawing/2014/main" id="{800D5E01-56DF-954F-80F0-C96A4BD5A874}"/>
                </a:ext>
              </a:extLst>
            </p:cNvPr>
            <p:cNvSpPr/>
            <p:nvPr/>
          </p:nvSpPr>
          <p:spPr>
            <a:xfrm>
              <a:off x="3190399" y="3489441"/>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Donut 44">
              <a:extLst>
                <a:ext uri="{FF2B5EF4-FFF2-40B4-BE49-F238E27FC236}">
                  <a16:creationId xmlns:a16="http://schemas.microsoft.com/office/drawing/2014/main" id="{1F1E6C32-B5B7-A94F-BB13-D6FEDB0D8079}"/>
                </a:ext>
              </a:extLst>
            </p:cNvPr>
            <p:cNvSpPr/>
            <p:nvPr/>
          </p:nvSpPr>
          <p:spPr>
            <a:xfrm>
              <a:off x="7803053" y="3489441"/>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47" name="Straight Arrow Connector 46">
              <a:extLst>
                <a:ext uri="{FF2B5EF4-FFF2-40B4-BE49-F238E27FC236}">
                  <a16:creationId xmlns:a16="http://schemas.microsoft.com/office/drawing/2014/main" id="{97C7B2D2-A466-7746-AB08-C1E62561F8B7}"/>
                </a:ext>
              </a:extLst>
            </p:cNvPr>
            <p:cNvCxnSpPr>
              <a:cxnSpLocks/>
            </p:cNvCxnSpPr>
            <p:nvPr/>
          </p:nvCxnSpPr>
          <p:spPr>
            <a:xfrm>
              <a:off x="511119" y="3321560"/>
              <a:ext cx="248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3DF188-36D0-A54C-ADE2-91D1E9DE5E25}"/>
                </a:ext>
              </a:extLst>
            </p:cNvPr>
            <p:cNvSpPr txBox="1"/>
            <p:nvPr/>
          </p:nvSpPr>
          <p:spPr>
            <a:xfrm>
              <a:off x="5074810" y="3508187"/>
              <a:ext cx="789833" cy="523220"/>
            </a:xfrm>
            <a:prstGeom prst="rect">
              <a:avLst/>
            </a:prstGeom>
            <a:noFill/>
          </p:spPr>
          <p:txBody>
            <a:bodyPr wrap="square" rtlCol="0">
              <a:spAutoFit/>
            </a:bodyPr>
            <a:lstStyle/>
            <a:p>
              <a:r>
                <a:rPr lang="en-US" sz="2800" b="1" dirty="0">
                  <a:solidFill>
                    <a:schemeClr val="bg1"/>
                  </a:solidFill>
                </a:rPr>
                <a:t>X</a:t>
              </a:r>
            </a:p>
          </p:txBody>
        </p:sp>
        <p:sp>
          <p:nvSpPr>
            <p:cNvPr id="49" name="TextBox 48">
              <a:extLst>
                <a:ext uri="{FF2B5EF4-FFF2-40B4-BE49-F238E27FC236}">
                  <a16:creationId xmlns:a16="http://schemas.microsoft.com/office/drawing/2014/main" id="{527507F4-5F14-B647-8155-1F953CD9A4CE}"/>
                </a:ext>
              </a:extLst>
            </p:cNvPr>
            <p:cNvSpPr txBox="1"/>
            <p:nvPr/>
          </p:nvSpPr>
          <p:spPr>
            <a:xfrm>
              <a:off x="1298275" y="2968323"/>
              <a:ext cx="435901" cy="369332"/>
            </a:xfrm>
            <a:prstGeom prst="rect">
              <a:avLst/>
            </a:prstGeom>
            <a:noFill/>
          </p:spPr>
          <p:txBody>
            <a:bodyPr wrap="square" rtlCol="0">
              <a:spAutoFit/>
            </a:bodyPr>
            <a:lstStyle/>
            <a:p>
              <a:r>
                <a:rPr lang="en-US" dirty="0">
                  <a:solidFill>
                    <a:schemeClr val="bg1"/>
                  </a:solidFill>
                </a:rPr>
                <a:t>1</a:t>
              </a:r>
            </a:p>
          </p:txBody>
        </p:sp>
        <p:sp>
          <p:nvSpPr>
            <p:cNvPr id="50" name="TextBox 49">
              <a:extLst>
                <a:ext uri="{FF2B5EF4-FFF2-40B4-BE49-F238E27FC236}">
                  <a16:creationId xmlns:a16="http://schemas.microsoft.com/office/drawing/2014/main" id="{608DD706-148F-A440-901D-A028866D0EF1}"/>
                </a:ext>
              </a:extLst>
            </p:cNvPr>
            <p:cNvSpPr txBox="1"/>
            <p:nvPr/>
          </p:nvSpPr>
          <p:spPr>
            <a:xfrm>
              <a:off x="2579602" y="2968323"/>
              <a:ext cx="387276" cy="369332"/>
            </a:xfrm>
            <a:prstGeom prst="rect">
              <a:avLst/>
            </a:prstGeom>
            <a:noFill/>
          </p:spPr>
          <p:txBody>
            <a:bodyPr wrap="square" rtlCol="0">
              <a:spAutoFit/>
            </a:bodyPr>
            <a:lstStyle/>
            <a:p>
              <a:r>
                <a:rPr lang="en-US" dirty="0">
                  <a:solidFill>
                    <a:schemeClr val="bg1"/>
                  </a:solidFill>
                </a:rPr>
                <a:t>2</a:t>
              </a:r>
            </a:p>
          </p:txBody>
        </p:sp>
        <p:cxnSp>
          <p:nvCxnSpPr>
            <p:cNvPr id="51" name="Straight Arrow Connector 50">
              <a:extLst>
                <a:ext uri="{FF2B5EF4-FFF2-40B4-BE49-F238E27FC236}">
                  <a16:creationId xmlns:a16="http://schemas.microsoft.com/office/drawing/2014/main" id="{3A0AD7C2-FEAF-2E4A-A064-BBFF4012E4F8}"/>
                </a:ext>
              </a:extLst>
            </p:cNvPr>
            <p:cNvCxnSpPr>
              <a:cxnSpLocks/>
            </p:cNvCxnSpPr>
            <p:nvPr/>
          </p:nvCxnSpPr>
          <p:spPr>
            <a:xfrm flipH="1" flipV="1">
              <a:off x="3066281" y="3951812"/>
              <a:ext cx="1926831" cy="188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F2324EA-BEBB-CE4B-A945-547EA47A8A2B}"/>
                </a:ext>
              </a:extLst>
            </p:cNvPr>
            <p:cNvSpPr txBox="1"/>
            <p:nvPr/>
          </p:nvSpPr>
          <p:spPr>
            <a:xfrm>
              <a:off x="4993112" y="5593002"/>
              <a:ext cx="1374075" cy="584775"/>
            </a:xfrm>
            <a:prstGeom prst="rect">
              <a:avLst/>
            </a:prstGeom>
            <a:noFill/>
          </p:spPr>
          <p:txBody>
            <a:bodyPr wrap="square" rtlCol="0">
              <a:spAutoFit/>
            </a:bodyPr>
            <a:lstStyle/>
            <a:p>
              <a:r>
                <a:rPr lang="en-US" sz="3200" b="1" dirty="0">
                  <a:solidFill>
                    <a:schemeClr val="bg1"/>
                  </a:solidFill>
                </a:rPr>
                <a:t>B</a:t>
              </a:r>
            </a:p>
          </p:txBody>
        </p:sp>
        <p:sp>
          <p:nvSpPr>
            <p:cNvPr id="53" name="TextBox 52">
              <a:extLst>
                <a:ext uri="{FF2B5EF4-FFF2-40B4-BE49-F238E27FC236}">
                  <a16:creationId xmlns:a16="http://schemas.microsoft.com/office/drawing/2014/main" id="{75C63008-CBD1-A840-BD03-B5C17545D8A7}"/>
                </a:ext>
              </a:extLst>
            </p:cNvPr>
            <p:cNvSpPr txBox="1"/>
            <p:nvPr/>
          </p:nvSpPr>
          <p:spPr>
            <a:xfrm>
              <a:off x="1114818" y="5040353"/>
              <a:ext cx="1951463" cy="646331"/>
            </a:xfrm>
            <a:prstGeom prst="rect">
              <a:avLst/>
            </a:prstGeom>
            <a:noFill/>
          </p:spPr>
          <p:txBody>
            <a:bodyPr wrap="square" rtlCol="0">
              <a:spAutoFit/>
            </a:bodyPr>
            <a:lstStyle/>
            <a:p>
              <a:r>
                <a:rPr lang="en-US" dirty="0">
                  <a:solidFill>
                    <a:schemeClr val="bg1"/>
                  </a:solidFill>
                </a:rPr>
                <a:t>Play Direction: Left</a:t>
              </a:r>
            </a:p>
            <a:p>
              <a:r>
                <a:rPr lang="en-US" dirty="0">
                  <a:solidFill>
                    <a:schemeClr val="bg1"/>
                  </a:solidFill>
                </a:rPr>
                <a:t>Run gap: B gap</a:t>
              </a:r>
            </a:p>
          </p:txBody>
        </p:sp>
        <p:cxnSp>
          <p:nvCxnSpPr>
            <p:cNvPr id="54" name="Straight Arrow Connector 53">
              <a:extLst>
                <a:ext uri="{FF2B5EF4-FFF2-40B4-BE49-F238E27FC236}">
                  <a16:creationId xmlns:a16="http://schemas.microsoft.com/office/drawing/2014/main" id="{D82B0387-6270-554E-B100-3846BA58A87F}"/>
                </a:ext>
              </a:extLst>
            </p:cNvPr>
            <p:cNvCxnSpPr>
              <a:cxnSpLocks/>
            </p:cNvCxnSpPr>
            <p:nvPr/>
          </p:nvCxnSpPr>
          <p:spPr>
            <a:xfrm flipH="1">
              <a:off x="3324767" y="3304775"/>
              <a:ext cx="6123664" cy="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73892F4-3E8F-A24F-958A-920D2E87D78F}"/>
                </a:ext>
              </a:extLst>
            </p:cNvPr>
            <p:cNvSpPr txBox="1"/>
            <p:nvPr/>
          </p:nvSpPr>
          <p:spPr>
            <a:xfrm>
              <a:off x="4395674" y="2888924"/>
              <a:ext cx="435901" cy="369332"/>
            </a:xfrm>
            <a:prstGeom prst="rect">
              <a:avLst/>
            </a:prstGeom>
            <a:noFill/>
          </p:spPr>
          <p:txBody>
            <a:bodyPr wrap="square" rtlCol="0">
              <a:spAutoFit/>
            </a:bodyPr>
            <a:lstStyle/>
            <a:p>
              <a:r>
                <a:rPr lang="en-US" dirty="0">
                  <a:solidFill>
                    <a:schemeClr val="bg1"/>
                  </a:solidFill>
                </a:rPr>
                <a:t>-1</a:t>
              </a:r>
            </a:p>
          </p:txBody>
        </p:sp>
        <p:sp>
          <p:nvSpPr>
            <p:cNvPr id="56" name="TextBox 55">
              <a:extLst>
                <a:ext uri="{FF2B5EF4-FFF2-40B4-BE49-F238E27FC236}">
                  <a16:creationId xmlns:a16="http://schemas.microsoft.com/office/drawing/2014/main" id="{5443E228-B183-304F-895F-FF5731DD0107}"/>
                </a:ext>
              </a:extLst>
            </p:cNvPr>
            <p:cNvSpPr txBox="1"/>
            <p:nvPr/>
          </p:nvSpPr>
          <p:spPr>
            <a:xfrm>
              <a:off x="5742792" y="2897256"/>
              <a:ext cx="435901" cy="369332"/>
            </a:xfrm>
            <a:prstGeom prst="rect">
              <a:avLst/>
            </a:prstGeom>
            <a:noFill/>
          </p:spPr>
          <p:txBody>
            <a:bodyPr wrap="square" rtlCol="0">
              <a:spAutoFit/>
            </a:bodyPr>
            <a:lstStyle/>
            <a:p>
              <a:r>
                <a:rPr lang="en-US" dirty="0">
                  <a:solidFill>
                    <a:schemeClr val="bg1"/>
                  </a:solidFill>
                </a:rPr>
                <a:t>-2</a:t>
              </a:r>
            </a:p>
          </p:txBody>
        </p:sp>
        <p:sp>
          <p:nvSpPr>
            <p:cNvPr id="57" name="TextBox 56">
              <a:extLst>
                <a:ext uri="{FF2B5EF4-FFF2-40B4-BE49-F238E27FC236}">
                  <a16:creationId xmlns:a16="http://schemas.microsoft.com/office/drawing/2014/main" id="{3264CB1C-804B-F441-8571-C97BBA8C5B44}"/>
                </a:ext>
              </a:extLst>
            </p:cNvPr>
            <p:cNvSpPr txBox="1"/>
            <p:nvPr/>
          </p:nvSpPr>
          <p:spPr>
            <a:xfrm>
              <a:off x="4987914" y="2142981"/>
              <a:ext cx="2287208" cy="369332"/>
            </a:xfrm>
            <a:prstGeom prst="rect">
              <a:avLst/>
            </a:prstGeom>
            <a:noFill/>
          </p:spPr>
          <p:txBody>
            <a:bodyPr wrap="square" rtlCol="0">
              <a:spAutoFit/>
            </a:bodyPr>
            <a:lstStyle/>
            <a:p>
              <a:r>
                <a:rPr lang="en-US" dirty="0">
                  <a:solidFill>
                    <a:schemeClr val="bg1"/>
                  </a:solidFill>
                </a:rPr>
                <a:t>“Backside”</a:t>
              </a:r>
            </a:p>
          </p:txBody>
        </p:sp>
        <p:sp>
          <p:nvSpPr>
            <p:cNvPr id="58" name="TextBox 57">
              <a:extLst>
                <a:ext uri="{FF2B5EF4-FFF2-40B4-BE49-F238E27FC236}">
                  <a16:creationId xmlns:a16="http://schemas.microsoft.com/office/drawing/2014/main" id="{A07620B7-14E4-6D4B-A7B5-3B734F0B5A56}"/>
                </a:ext>
              </a:extLst>
            </p:cNvPr>
            <p:cNvSpPr txBox="1"/>
            <p:nvPr/>
          </p:nvSpPr>
          <p:spPr>
            <a:xfrm>
              <a:off x="7275122" y="2897256"/>
              <a:ext cx="435901" cy="369332"/>
            </a:xfrm>
            <a:prstGeom prst="rect">
              <a:avLst/>
            </a:prstGeom>
            <a:noFill/>
          </p:spPr>
          <p:txBody>
            <a:bodyPr wrap="square" rtlCol="0">
              <a:spAutoFit/>
            </a:bodyPr>
            <a:lstStyle/>
            <a:p>
              <a:r>
                <a:rPr lang="en-US" dirty="0">
                  <a:solidFill>
                    <a:schemeClr val="bg1"/>
                  </a:solidFill>
                </a:rPr>
                <a:t>-3</a:t>
              </a:r>
            </a:p>
          </p:txBody>
        </p:sp>
        <p:sp>
          <p:nvSpPr>
            <p:cNvPr id="59" name="TextBox 58">
              <a:extLst>
                <a:ext uri="{FF2B5EF4-FFF2-40B4-BE49-F238E27FC236}">
                  <a16:creationId xmlns:a16="http://schemas.microsoft.com/office/drawing/2014/main" id="{E105070A-E2EE-9543-9E6D-453C9EA60AAA}"/>
                </a:ext>
              </a:extLst>
            </p:cNvPr>
            <p:cNvSpPr txBox="1"/>
            <p:nvPr/>
          </p:nvSpPr>
          <p:spPr>
            <a:xfrm>
              <a:off x="8913214" y="2886116"/>
              <a:ext cx="435901" cy="369332"/>
            </a:xfrm>
            <a:prstGeom prst="rect">
              <a:avLst/>
            </a:prstGeom>
            <a:noFill/>
          </p:spPr>
          <p:txBody>
            <a:bodyPr wrap="square" rtlCol="0">
              <a:spAutoFit/>
            </a:bodyPr>
            <a:lstStyle/>
            <a:p>
              <a:r>
                <a:rPr lang="en-US" dirty="0">
                  <a:solidFill>
                    <a:schemeClr val="bg1"/>
                  </a:solidFill>
                </a:rPr>
                <a:t>-4</a:t>
              </a:r>
            </a:p>
          </p:txBody>
        </p:sp>
        <p:sp>
          <p:nvSpPr>
            <p:cNvPr id="63" name="Donut 62">
              <a:extLst>
                <a:ext uri="{FF2B5EF4-FFF2-40B4-BE49-F238E27FC236}">
                  <a16:creationId xmlns:a16="http://schemas.microsoft.com/office/drawing/2014/main" id="{C819182B-E133-E34B-9DAF-492C7246E6F4}"/>
                </a:ext>
              </a:extLst>
            </p:cNvPr>
            <p:cNvSpPr/>
            <p:nvPr/>
          </p:nvSpPr>
          <p:spPr>
            <a:xfrm>
              <a:off x="373779" y="3463735"/>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A96BC97A-95D8-D948-B936-DA2206C56EFA}"/>
                </a:ext>
              </a:extLst>
            </p:cNvPr>
            <p:cNvSpPr txBox="1"/>
            <p:nvPr/>
          </p:nvSpPr>
          <p:spPr>
            <a:xfrm>
              <a:off x="726652" y="2158592"/>
              <a:ext cx="2863280" cy="923330"/>
            </a:xfrm>
            <a:prstGeom prst="rect">
              <a:avLst/>
            </a:prstGeom>
            <a:noFill/>
          </p:spPr>
          <p:txBody>
            <a:bodyPr wrap="square" rtlCol="0">
              <a:spAutoFit/>
            </a:bodyPr>
            <a:lstStyle/>
            <a:p>
              <a:r>
                <a:rPr lang="en-US" dirty="0">
                  <a:solidFill>
                    <a:schemeClr val="bg1"/>
                  </a:solidFill>
                </a:rPr>
                <a:t>“</a:t>
              </a:r>
              <a:r>
                <a:rPr lang="en-US" dirty="0" err="1">
                  <a:solidFill>
                    <a:schemeClr val="bg1"/>
                  </a:solidFill>
                </a:rPr>
                <a:t>Playside</a:t>
              </a:r>
              <a:r>
                <a:rPr lang="en-US" dirty="0">
                  <a:solidFill>
                    <a:schemeClr val="bg1"/>
                  </a:solidFill>
                </a:rPr>
                <a:t>”</a:t>
              </a:r>
            </a:p>
            <a:p>
              <a:r>
                <a:rPr lang="en-US" dirty="0">
                  <a:solidFill>
                    <a:schemeClr val="bg1"/>
                  </a:solidFill>
                </a:rPr>
                <a:t>Gaps to this side of the play gap are positive</a:t>
              </a:r>
            </a:p>
          </p:txBody>
        </p:sp>
      </p:grpSp>
      <p:sp>
        <p:nvSpPr>
          <p:cNvPr id="16" name="TextBox 15">
            <a:extLst>
              <a:ext uri="{FF2B5EF4-FFF2-40B4-BE49-F238E27FC236}">
                <a16:creationId xmlns:a16="http://schemas.microsoft.com/office/drawing/2014/main" id="{035C3C38-C0A1-6747-9FD6-D0D01099A161}"/>
              </a:ext>
            </a:extLst>
          </p:cNvPr>
          <p:cNvSpPr txBox="1"/>
          <p:nvPr/>
        </p:nvSpPr>
        <p:spPr>
          <a:xfrm>
            <a:off x="1700513" y="3409499"/>
            <a:ext cx="324340" cy="584775"/>
          </a:xfrm>
          <a:prstGeom prst="rect">
            <a:avLst/>
          </a:prstGeom>
          <a:noFill/>
        </p:spPr>
        <p:txBody>
          <a:bodyPr wrap="square" rtlCol="0">
            <a:spAutoFit/>
          </a:bodyPr>
          <a:lstStyle/>
          <a:p>
            <a:r>
              <a:rPr lang="en-US" sz="3200" b="1" dirty="0">
                <a:solidFill>
                  <a:schemeClr val="bg1"/>
                </a:solidFill>
              </a:rPr>
              <a:t>Y</a:t>
            </a:r>
            <a:endParaRPr lang="en-US" b="1" dirty="0">
              <a:solidFill>
                <a:schemeClr val="bg1"/>
              </a:solidFill>
            </a:endParaRPr>
          </a:p>
        </p:txBody>
      </p:sp>
      <p:sp>
        <p:nvSpPr>
          <p:cNvPr id="29" name="TextBox 28">
            <a:extLst>
              <a:ext uri="{FF2B5EF4-FFF2-40B4-BE49-F238E27FC236}">
                <a16:creationId xmlns:a16="http://schemas.microsoft.com/office/drawing/2014/main" id="{684C3587-682B-FC4C-AAB3-491E479EC3B3}"/>
              </a:ext>
            </a:extLst>
          </p:cNvPr>
          <p:cNvSpPr txBox="1"/>
          <p:nvPr/>
        </p:nvSpPr>
        <p:spPr>
          <a:xfrm>
            <a:off x="5945851" y="2336789"/>
            <a:ext cx="2863280" cy="646331"/>
          </a:xfrm>
          <a:prstGeom prst="rect">
            <a:avLst/>
          </a:prstGeom>
          <a:noFill/>
        </p:spPr>
        <p:txBody>
          <a:bodyPr wrap="square" rtlCol="0">
            <a:spAutoFit/>
          </a:bodyPr>
          <a:lstStyle/>
          <a:p>
            <a:r>
              <a:rPr lang="en-US" dirty="0">
                <a:solidFill>
                  <a:schemeClr val="bg1"/>
                </a:solidFill>
              </a:rPr>
              <a:t>Gaps to this side of the play gap are positive</a:t>
            </a:r>
          </a:p>
        </p:txBody>
      </p:sp>
    </p:spTree>
    <p:extLst>
      <p:ext uri="{BB962C8B-B14F-4D97-AF65-F5344CB8AC3E}">
        <p14:creationId xmlns:p14="http://schemas.microsoft.com/office/powerpoint/2010/main" val="125280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Directional Gaps Away Example 1</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00688" y="6090874"/>
            <a:ext cx="2743200" cy="365125"/>
          </a:xfrm>
        </p:spPr>
        <p:txBody>
          <a:bodyPr/>
          <a:lstStyle/>
          <a:p>
            <a:fld id="{FF878F06-CA71-AF4C-A00A-8015B92E4610}" type="slidenum">
              <a:rPr lang="en-US" smtClean="0"/>
              <a:t>54</a:t>
            </a:fld>
            <a:endParaRPr lang="en-US" dirty="0"/>
          </a:p>
        </p:txBody>
      </p:sp>
      <p:grpSp>
        <p:nvGrpSpPr>
          <p:cNvPr id="30" name="Group 29">
            <a:extLst>
              <a:ext uri="{FF2B5EF4-FFF2-40B4-BE49-F238E27FC236}">
                <a16:creationId xmlns:a16="http://schemas.microsoft.com/office/drawing/2014/main" id="{788EB9FC-8C88-174A-B866-50DEA19FD0DA}"/>
              </a:ext>
            </a:extLst>
          </p:cNvPr>
          <p:cNvGrpSpPr/>
          <p:nvPr/>
        </p:nvGrpSpPr>
        <p:grpSpPr>
          <a:xfrm>
            <a:off x="2094107" y="2804531"/>
            <a:ext cx="7677458" cy="3421644"/>
            <a:chOff x="1549687" y="2974941"/>
            <a:chExt cx="7896468" cy="3883059"/>
          </a:xfrm>
        </p:grpSpPr>
        <p:sp>
          <p:nvSpPr>
            <p:cNvPr id="31" name="Rectangle 30">
              <a:extLst>
                <a:ext uri="{FF2B5EF4-FFF2-40B4-BE49-F238E27FC236}">
                  <a16:creationId xmlns:a16="http://schemas.microsoft.com/office/drawing/2014/main" id="{55DC9478-A859-B04C-93C9-9E1FCE2DCF4F}"/>
                </a:ext>
              </a:extLst>
            </p:cNvPr>
            <p:cNvSpPr/>
            <p:nvPr/>
          </p:nvSpPr>
          <p:spPr>
            <a:xfrm>
              <a:off x="5316774" y="4307583"/>
              <a:ext cx="248994" cy="2811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Donut 31">
              <a:extLst>
                <a:ext uri="{FF2B5EF4-FFF2-40B4-BE49-F238E27FC236}">
                  <a16:creationId xmlns:a16="http://schemas.microsoft.com/office/drawing/2014/main" id="{4383F4D7-46F4-524B-962A-31A7010B6980}"/>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Donut 32">
              <a:extLst>
                <a:ext uri="{FF2B5EF4-FFF2-40B4-BE49-F238E27FC236}">
                  <a16:creationId xmlns:a16="http://schemas.microsoft.com/office/drawing/2014/main" id="{13FAA9CA-6C9B-044C-BAD4-7B3684EA0D22}"/>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Donut 33">
              <a:extLst>
                <a:ext uri="{FF2B5EF4-FFF2-40B4-BE49-F238E27FC236}">
                  <a16:creationId xmlns:a16="http://schemas.microsoft.com/office/drawing/2014/main" id="{FA7EC239-53F4-E146-B8F9-C586E9AB438D}"/>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Donut 34">
              <a:extLst>
                <a:ext uri="{FF2B5EF4-FFF2-40B4-BE49-F238E27FC236}">
                  <a16:creationId xmlns:a16="http://schemas.microsoft.com/office/drawing/2014/main" id="{89ADCA7A-A637-5940-A1E6-3E00A250E541}"/>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Donut 35">
              <a:extLst>
                <a:ext uri="{FF2B5EF4-FFF2-40B4-BE49-F238E27FC236}">
                  <a16:creationId xmlns:a16="http://schemas.microsoft.com/office/drawing/2014/main" id="{2C12298E-B840-B147-BEF1-A45171EBE26A}"/>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096C5565-DA68-C845-8DB0-DE6D3B151566}"/>
                </a:ext>
              </a:extLst>
            </p:cNvPr>
            <p:cNvSpPr txBox="1"/>
            <p:nvPr/>
          </p:nvSpPr>
          <p:spPr>
            <a:xfrm>
              <a:off x="5269402" y="3621272"/>
              <a:ext cx="1374075" cy="584775"/>
            </a:xfrm>
            <a:prstGeom prst="rect">
              <a:avLst/>
            </a:prstGeom>
            <a:noFill/>
          </p:spPr>
          <p:txBody>
            <a:bodyPr wrap="square" rtlCol="0">
              <a:spAutoFit/>
            </a:bodyPr>
            <a:lstStyle/>
            <a:p>
              <a:r>
                <a:rPr lang="en-US" sz="3200" b="1" dirty="0">
                  <a:solidFill>
                    <a:schemeClr val="bg1"/>
                  </a:solidFill>
                </a:rPr>
                <a:t>T</a:t>
              </a:r>
            </a:p>
          </p:txBody>
        </p:sp>
        <p:cxnSp>
          <p:nvCxnSpPr>
            <p:cNvPr id="40" name="Straight Arrow Connector 39">
              <a:extLst>
                <a:ext uri="{FF2B5EF4-FFF2-40B4-BE49-F238E27FC236}">
                  <a16:creationId xmlns:a16="http://schemas.microsoft.com/office/drawing/2014/main" id="{6D036BBB-7D8E-1C4D-8BC9-B8842770E823}"/>
                </a:ext>
              </a:extLst>
            </p:cNvPr>
            <p:cNvCxnSpPr>
              <a:cxnSpLocks/>
            </p:cNvCxnSpPr>
            <p:nvPr/>
          </p:nvCxnSpPr>
          <p:spPr>
            <a:xfrm flipH="1" flipV="1">
              <a:off x="3563707" y="4711630"/>
              <a:ext cx="1920364" cy="1800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EC6EA1-E9FB-ED44-9B66-B82C0E075DE9}"/>
                </a:ext>
              </a:extLst>
            </p:cNvPr>
            <p:cNvSpPr txBox="1"/>
            <p:nvPr/>
          </p:nvSpPr>
          <p:spPr>
            <a:xfrm>
              <a:off x="5484070" y="6273225"/>
              <a:ext cx="1374075" cy="584775"/>
            </a:xfrm>
            <a:prstGeom prst="rect">
              <a:avLst/>
            </a:prstGeom>
            <a:noFill/>
          </p:spPr>
          <p:txBody>
            <a:bodyPr wrap="square" rtlCol="0">
              <a:spAutoFit/>
            </a:bodyPr>
            <a:lstStyle/>
            <a:p>
              <a:r>
                <a:rPr lang="en-US" sz="3200" b="1" dirty="0">
                  <a:solidFill>
                    <a:schemeClr val="bg1"/>
                  </a:solidFill>
                </a:rPr>
                <a:t>B</a:t>
              </a:r>
            </a:p>
          </p:txBody>
        </p:sp>
        <p:cxnSp>
          <p:nvCxnSpPr>
            <p:cNvPr id="46" name="Straight Arrow Connector 45">
              <a:extLst>
                <a:ext uri="{FF2B5EF4-FFF2-40B4-BE49-F238E27FC236}">
                  <a16:creationId xmlns:a16="http://schemas.microsoft.com/office/drawing/2014/main" id="{04676C42-1336-2341-84DE-F652E41AD8C7}"/>
                </a:ext>
              </a:extLst>
            </p:cNvPr>
            <p:cNvCxnSpPr>
              <a:cxnSpLocks/>
            </p:cNvCxnSpPr>
            <p:nvPr/>
          </p:nvCxnSpPr>
          <p:spPr>
            <a:xfrm flipH="1">
              <a:off x="3563707" y="3935452"/>
              <a:ext cx="1604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3B7D629-4293-314C-99B4-EBCE29A5EE06}"/>
                </a:ext>
              </a:extLst>
            </p:cNvPr>
            <p:cNvSpPr txBox="1"/>
            <p:nvPr/>
          </p:nvSpPr>
          <p:spPr>
            <a:xfrm>
              <a:off x="5565768" y="4188410"/>
              <a:ext cx="789833" cy="523220"/>
            </a:xfrm>
            <a:prstGeom prst="rect">
              <a:avLst/>
            </a:prstGeom>
            <a:noFill/>
          </p:spPr>
          <p:txBody>
            <a:bodyPr wrap="square" rtlCol="0">
              <a:spAutoFit/>
            </a:bodyPr>
            <a:lstStyle/>
            <a:p>
              <a:r>
                <a:rPr lang="en-US" sz="2800" b="1" dirty="0">
                  <a:solidFill>
                    <a:schemeClr val="bg1"/>
                  </a:solidFill>
                </a:rPr>
                <a:t>X</a:t>
              </a:r>
            </a:p>
          </p:txBody>
        </p:sp>
        <p:sp>
          <p:nvSpPr>
            <p:cNvPr id="61" name="TextBox 60">
              <a:extLst>
                <a:ext uri="{FF2B5EF4-FFF2-40B4-BE49-F238E27FC236}">
                  <a16:creationId xmlns:a16="http://schemas.microsoft.com/office/drawing/2014/main" id="{6E3CC5AE-7C04-6549-A4B4-B6D2AF4633B8}"/>
                </a:ext>
              </a:extLst>
            </p:cNvPr>
            <p:cNvSpPr txBox="1"/>
            <p:nvPr/>
          </p:nvSpPr>
          <p:spPr>
            <a:xfrm>
              <a:off x="4397600" y="3561063"/>
              <a:ext cx="435901" cy="369332"/>
            </a:xfrm>
            <a:prstGeom prst="rect">
              <a:avLst/>
            </a:prstGeom>
            <a:noFill/>
          </p:spPr>
          <p:txBody>
            <a:bodyPr wrap="square" rtlCol="0">
              <a:spAutoFit/>
            </a:bodyPr>
            <a:lstStyle/>
            <a:p>
              <a:r>
                <a:rPr lang="en-US" dirty="0">
                  <a:solidFill>
                    <a:schemeClr val="bg1"/>
                  </a:solidFill>
                </a:rPr>
                <a:t>-1</a:t>
              </a:r>
            </a:p>
          </p:txBody>
        </p:sp>
        <p:sp>
          <p:nvSpPr>
            <p:cNvPr id="62" name="TextBox 61">
              <a:extLst>
                <a:ext uri="{FF2B5EF4-FFF2-40B4-BE49-F238E27FC236}">
                  <a16:creationId xmlns:a16="http://schemas.microsoft.com/office/drawing/2014/main" id="{439CC146-2E7F-1F48-A2BA-B851E3987CE7}"/>
                </a:ext>
              </a:extLst>
            </p:cNvPr>
            <p:cNvSpPr txBox="1"/>
            <p:nvPr/>
          </p:nvSpPr>
          <p:spPr>
            <a:xfrm>
              <a:off x="1549687" y="2974941"/>
              <a:ext cx="1873405" cy="646331"/>
            </a:xfrm>
            <a:prstGeom prst="rect">
              <a:avLst/>
            </a:prstGeom>
            <a:noFill/>
          </p:spPr>
          <p:txBody>
            <a:bodyPr wrap="square" rtlCol="0">
              <a:spAutoFit/>
            </a:bodyPr>
            <a:lstStyle/>
            <a:p>
              <a:r>
                <a:rPr lang="en-US" dirty="0">
                  <a:solidFill>
                    <a:schemeClr val="bg1"/>
                  </a:solidFill>
                </a:rPr>
                <a:t>Play run to same side B gap</a:t>
              </a:r>
            </a:p>
          </p:txBody>
        </p:sp>
        <p:sp>
          <p:nvSpPr>
            <p:cNvPr id="65" name="TextBox 64">
              <a:extLst>
                <a:ext uri="{FF2B5EF4-FFF2-40B4-BE49-F238E27FC236}">
                  <a16:creationId xmlns:a16="http://schemas.microsoft.com/office/drawing/2014/main" id="{8DB9BEE4-1ECD-8543-A3EC-7D26C0BC1FAA}"/>
                </a:ext>
              </a:extLst>
            </p:cNvPr>
            <p:cNvSpPr txBox="1"/>
            <p:nvPr/>
          </p:nvSpPr>
          <p:spPr>
            <a:xfrm>
              <a:off x="5269402" y="3015133"/>
              <a:ext cx="1258063" cy="646331"/>
            </a:xfrm>
            <a:prstGeom prst="rect">
              <a:avLst/>
            </a:prstGeom>
            <a:noFill/>
          </p:spPr>
          <p:txBody>
            <a:bodyPr wrap="square" rtlCol="0">
              <a:spAutoFit/>
            </a:bodyPr>
            <a:lstStyle/>
            <a:p>
              <a:r>
                <a:rPr lang="en-US" dirty="0">
                  <a:solidFill>
                    <a:schemeClr val="bg1"/>
                  </a:solidFill>
                </a:rPr>
                <a:t>One gap to back side</a:t>
              </a:r>
            </a:p>
          </p:txBody>
        </p:sp>
        <p:sp>
          <p:nvSpPr>
            <p:cNvPr id="66" name="TextBox 65">
              <a:extLst>
                <a:ext uri="{FF2B5EF4-FFF2-40B4-BE49-F238E27FC236}">
                  <a16:creationId xmlns:a16="http://schemas.microsoft.com/office/drawing/2014/main" id="{53A36835-869A-AE44-B47C-0EC76D2EC42E}"/>
                </a:ext>
              </a:extLst>
            </p:cNvPr>
            <p:cNvSpPr txBox="1"/>
            <p:nvPr/>
          </p:nvSpPr>
          <p:spPr>
            <a:xfrm>
              <a:off x="3563707" y="3203018"/>
              <a:ext cx="1967819" cy="369332"/>
            </a:xfrm>
            <a:prstGeom prst="rect">
              <a:avLst/>
            </a:prstGeom>
            <a:noFill/>
          </p:spPr>
          <p:txBody>
            <a:bodyPr wrap="square" rtlCol="0">
              <a:spAutoFit/>
            </a:bodyPr>
            <a:lstStyle/>
            <a:p>
              <a:r>
                <a:rPr lang="en-US" dirty="0">
                  <a:solidFill>
                    <a:schemeClr val="bg1"/>
                  </a:solidFill>
                </a:rPr>
                <a:t>Gaps Away</a:t>
              </a:r>
            </a:p>
          </p:txBody>
        </p:sp>
      </p:grpSp>
    </p:spTree>
    <p:extLst>
      <p:ext uri="{BB962C8B-B14F-4D97-AF65-F5344CB8AC3E}">
        <p14:creationId xmlns:p14="http://schemas.microsoft.com/office/powerpoint/2010/main" val="2140508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F0EC-4AEF-BC45-9B99-88CEDC2DFCE0}"/>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Directional Gaps Away Example 2</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0F2D21-1C69-7946-8056-3BE4060E9EB7}"/>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EF2EC38-8A20-BB40-BA2E-EE7E13719078}"/>
              </a:ext>
            </a:extLst>
          </p:cNvPr>
          <p:cNvSpPr>
            <a:spLocks noGrp="1"/>
          </p:cNvSpPr>
          <p:nvPr>
            <p:ph type="sldNum" sz="quarter" idx="12"/>
          </p:nvPr>
        </p:nvSpPr>
        <p:spPr>
          <a:xfrm>
            <a:off x="8600688" y="6090874"/>
            <a:ext cx="2743200" cy="365125"/>
          </a:xfrm>
        </p:spPr>
        <p:txBody>
          <a:bodyPr/>
          <a:lstStyle/>
          <a:p>
            <a:fld id="{FF878F06-CA71-AF4C-A00A-8015B92E4610}" type="slidenum">
              <a:rPr lang="en-US" smtClean="0"/>
              <a:t>55</a:t>
            </a:fld>
            <a:endParaRPr lang="en-US" dirty="0"/>
          </a:p>
        </p:txBody>
      </p:sp>
      <p:grpSp>
        <p:nvGrpSpPr>
          <p:cNvPr id="23" name="Group 22">
            <a:extLst>
              <a:ext uri="{FF2B5EF4-FFF2-40B4-BE49-F238E27FC236}">
                <a16:creationId xmlns:a16="http://schemas.microsoft.com/office/drawing/2014/main" id="{35E216B6-CB34-F040-9908-A131A460DD54}"/>
              </a:ext>
            </a:extLst>
          </p:cNvPr>
          <p:cNvGrpSpPr/>
          <p:nvPr/>
        </p:nvGrpSpPr>
        <p:grpSpPr>
          <a:xfrm>
            <a:off x="1142723" y="2673436"/>
            <a:ext cx="9097194" cy="3314237"/>
            <a:chOff x="-155471" y="2418799"/>
            <a:chExt cx="11194789" cy="4093761"/>
          </a:xfrm>
        </p:grpSpPr>
        <p:sp>
          <p:nvSpPr>
            <p:cNvPr id="24" name="Rectangle 23">
              <a:extLst>
                <a:ext uri="{FF2B5EF4-FFF2-40B4-BE49-F238E27FC236}">
                  <a16:creationId xmlns:a16="http://schemas.microsoft.com/office/drawing/2014/main" id="{4CF95420-C248-6140-8BB3-88BD09266580}"/>
                </a:ext>
              </a:extLst>
            </p:cNvPr>
            <p:cNvSpPr/>
            <p:nvPr/>
          </p:nvSpPr>
          <p:spPr>
            <a:xfrm>
              <a:off x="828004" y="4274648"/>
              <a:ext cx="348146" cy="357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Donut 24">
              <a:extLst>
                <a:ext uri="{FF2B5EF4-FFF2-40B4-BE49-F238E27FC236}">
                  <a16:creationId xmlns:a16="http://schemas.microsoft.com/office/drawing/2014/main" id="{24EB5B74-FEB6-394D-B35B-B034699BE3E2}"/>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Donut 25">
              <a:extLst>
                <a:ext uri="{FF2B5EF4-FFF2-40B4-BE49-F238E27FC236}">
                  <a16:creationId xmlns:a16="http://schemas.microsoft.com/office/drawing/2014/main" id="{A00D620C-7A4A-AA45-9DFE-035C01452A72}"/>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Donut 26">
              <a:extLst>
                <a:ext uri="{FF2B5EF4-FFF2-40B4-BE49-F238E27FC236}">
                  <a16:creationId xmlns:a16="http://schemas.microsoft.com/office/drawing/2014/main" id="{A5CBB6FB-DDD9-8444-A402-922B658265B0}"/>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Donut 27">
              <a:extLst>
                <a:ext uri="{FF2B5EF4-FFF2-40B4-BE49-F238E27FC236}">
                  <a16:creationId xmlns:a16="http://schemas.microsoft.com/office/drawing/2014/main" id="{1A4BB85D-5DD8-2D42-80B6-87451A3DB3B0}"/>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Donut 28">
              <a:extLst>
                <a:ext uri="{FF2B5EF4-FFF2-40B4-BE49-F238E27FC236}">
                  <a16:creationId xmlns:a16="http://schemas.microsoft.com/office/drawing/2014/main" id="{7A8C3962-DD6D-9D41-93FF-C93A5B42E822}"/>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Donut 36">
              <a:extLst>
                <a:ext uri="{FF2B5EF4-FFF2-40B4-BE49-F238E27FC236}">
                  <a16:creationId xmlns:a16="http://schemas.microsoft.com/office/drawing/2014/main" id="{932CE90F-F6C4-1B47-AD10-1CCD52A98B4B}"/>
                </a:ext>
              </a:extLst>
            </p:cNvPr>
            <p:cNvSpPr/>
            <p:nvPr/>
          </p:nvSpPr>
          <p:spPr>
            <a:xfrm>
              <a:off x="693959"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Donut 37">
              <a:extLst>
                <a:ext uri="{FF2B5EF4-FFF2-40B4-BE49-F238E27FC236}">
                  <a16:creationId xmlns:a16="http://schemas.microsoft.com/office/drawing/2014/main" id="{2A025C09-CAEE-C449-9985-D5B32F50677A}"/>
                </a:ext>
              </a:extLst>
            </p:cNvPr>
            <p:cNvSpPr/>
            <p:nvPr/>
          </p:nvSpPr>
          <p:spPr>
            <a:xfrm>
              <a:off x="9887174"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TextBox 41">
              <a:extLst>
                <a:ext uri="{FF2B5EF4-FFF2-40B4-BE49-F238E27FC236}">
                  <a16:creationId xmlns:a16="http://schemas.microsoft.com/office/drawing/2014/main" id="{027B9DD5-36D1-304F-B500-DDAE4F5CD9C7}"/>
                </a:ext>
              </a:extLst>
            </p:cNvPr>
            <p:cNvSpPr txBox="1"/>
            <p:nvPr/>
          </p:nvSpPr>
          <p:spPr>
            <a:xfrm>
              <a:off x="472027" y="3584889"/>
              <a:ext cx="1374075" cy="584775"/>
            </a:xfrm>
            <a:prstGeom prst="rect">
              <a:avLst/>
            </a:prstGeom>
            <a:noFill/>
          </p:spPr>
          <p:txBody>
            <a:bodyPr wrap="square" rtlCol="0">
              <a:spAutoFit/>
            </a:bodyPr>
            <a:lstStyle/>
            <a:p>
              <a:r>
                <a:rPr lang="en-US" sz="3200" b="1" dirty="0">
                  <a:solidFill>
                    <a:schemeClr val="bg1"/>
                  </a:solidFill>
                </a:rPr>
                <a:t>E</a:t>
              </a:r>
            </a:p>
          </p:txBody>
        </p:sp>
        <p:cxnSp>
          <p:nvCxnSpPr>
            <p:cNvPr id="43" name="Straight Arrow Connector 42">
              <a:extLst>
                <a:ext uri="{FF2B5EF4-FFF2-40B4-BE49-F238E27FC236}">
                  <a16:creationId xmlns:a16="http://schemas.microsoft.com/office/drawing/2014/main" id="{4667ADD0-92B3-E947-B2F9-4F011B58CE66}"/>
                </a:ext>
              </a:extLst>
            </p:cNvPr>
            <p:cNvCxnSpPr>
              <a:cxnSpLocks/>
            </p:cNvCxnSpPr>
            <p:nvPr/>
          </p:nvCxnSpPr>
          <p:spPr>
            <a:xfrm flipH="1" flipV="1">
              <a:off x="3557239" y="4632035"/>
              <a:ext cx="1926831" cy="188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DA4DBF8-4DA1-BA4E-933A-2CEB7DDACD08}"/>
                </a:ext>
              </a:extLst>
            </p:cNvPr>
            <p:cNvCxnSpPr>
              <a:cxnSpLocks/>
            </p:cNvCxnSpPr>
            <p:nvPr/>
          </p:nvCxnSpPr>
          <p:spPr>
            <a:xfrm>
              <a:off x="1002077" y="4001783"/>
              <a:ext cx="248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2F43903-6C9D-3E46-8C74-130415780E00}"/>
                </a:ext>
              </a:extLst>
            </p:cNvPr>
            <p:cNvSpPr txBox="1"/>
            <p:nvPr/>
          </p:nvSpPr>
          <p:spPr>
            <a:xfrm>
              <a:off x="5521210" y="4135414"/>
              <a:ext cx="789833" cy="523220"/>
            </a:xfrm>
            <a:prstGeom prst="rect">
              <a:avLst/>
            </a:prstGeom>
            <a:noFill/>
          </p:spPr>
          <p:txBody>
            <a:bodyPr wrap="square" rtlCol="0">
              <a:spAutoFit/>
            </a:bodyPr>
            <a:lstStyle/>
            <a:p>
              <a:r>
                <a:rPr lang="en-US" sz="2800" b="1" dirty="0">
                  <a:solidFill>
                    <a:schemeClr val="bg1"/>
                  </a:solidFill>
                </a:rPr>
                <a:t>X</a:t>
              </a:r>
            </a:p>
          </p:txBody>
        </p:sp>
        <p:sp>
          <p:nvSpPr>
            <p:cNvPr id="47" name="TextBox 46">
              <a:extLst>
                <a:ext uri="{FF2B5EF4-FFF2-40B4-BE49-F238E27FC236}">
                  <a16:creationId xmlns:a16="http://schemas.microsoft.com/office/drawing/2014/main" id="{87A91B1F-2B9D-1E40-9523-F971EF5E8F2E}"/>
                </a:ext>
              </a:extLst>
            </p:cNvPr>
            <p:cNvSpPr txBox="1"/>
            <p:nvPr/>
          </p:nvSpPr>
          <p:spPr>
            <a:xfrm>
              <a:off x="1789233" y="3648546"/>
              <a:ext cx="435901" cy="369332"/>
            </a:xfrm>
            <a:prstGeom prst="rect">
              <a:avLst/>
            </a:prstGeom>
            <a:noFill/>
          </p:spPr>
          <p:txBody>
            <a:bodyPr wrap="square" rtlCol="0">
              <a:spAutoFit/>
            </a:bodyPr>
            <a:lstStyle/>
            <a:p>
              <a:r>
                <a:rPr lang="en-US" dirty="0">
                  <a:solidFill>
                    <a:schemeClr val="bg1"/>
                  </a:solidFill>
                </a:rPr>
                <a:t>1</a:t>
              </a:r>
            </a:p>
          </p:txBody>
        </p:sp>
        <p:sp>
          <p:nvSpPr>
            <p:cNvPr id="48" name="TextBox 47">
              <a:extLst>
                <a:ext uri="{FF2B5EF4-FFF2-40B4-BE49-F238E27FC236}">
                  <a16:creationId xmlns:a16="http://schemas.microsoft.com/office/drawing/2014/main" id="{E8FF1C5E-03D0-074E-B0C5-3CB191EF1D6A}"/>
                </a:ext>
              </a:extLst>
            </p:cNvPr>
            <p:cNvSpPr txBox="1"/>
            <p:nvPr/>
          </p:nvSpPr>
          <p:spPr>
            <a:xfrm>
              <a:off x="3070560" y="3648546"/>
              <a:ext cx="387276" cy="369332"/>
            </a:xfrm>
            <a:prstGeom prst="rect">
              <a:avLst/>
            </a:prstGeom>
            <a:noFill/>
          </p:spPr>
          <p:txBody>
            <a:bodyPr wrap="square" rtlCol="0">
              <a:spAutoFit/>
            </a:bodyPr>
            <a:lstStyle/>
            <a:p>
              <a:r>
                <a:rPr lang="en-US" dirty="0">
                  <a:solidFill>
                    <a:schemeClr val="bg1"/>
                  </a:solidFill>
                </a:rPr>
                <a:t>2</a:t>
              </a:r>
            </a:p>
          </p:txBody>
        </p:sp>
        <p:sp>
          <p:nvSpPr>
            <p:cNvPr id="49" name="TextBox 48">
              <a:extLst>
                <a:ext uri="{FF2B5EF4-FFF2-40B4-BE49-F238E27FC236}">
                  <a16:creationId xmlns:a16="http://schemas.microsoft.com/office/drawing/2014/main" id="{F42E408A-6E4F-7E41-BECE-8869E22E9242}"/>
                </a:ext>
              </a:extLst>
            </p:cNvPr>
            <p:cNvSpPr txBox="1"/>
            <p:nvPr/>
          </p:nvSpPr>
          <p:spPr>
            <a:xfrm>
              <a:off x="-155471" y="2418799"/>
              <a:ext cx="3836828" cy="456201"/>
            </a:xfrm>
            <a:prstGeom prst="rect">
              <a:avLst/>
            </a:prstGeom>
            <a:noFill/>
          </p:spPr>
          <p:txBody>
            <a:bodyPr wrap="square" rtlCol="0">
              <a:spAutoFit/>
            </a:bodyPr>
            <a:lstStyle/>
            <a:p>
              <a:r>
                <a:rPr lang="en-US" dirty="0">
                  <a:solidFill>
                    <a:schemeClr val="bg1"/>
                  </a:solidFill>
                </a:rPr>
                <a:t>Play run to same-side C gap</a:t>
              </a:r>
            </a:p>
          </p:txBody>
        </p:sp>
        <p:sp>
          <p:nvSpPr>
            <p:cNvPr id="50" name="TextBox 49">
              <a:extLst>
                <a:ext uri="{FF2B5EF4-FFF2-40B4-BE49-F238E27FC236}">
                  <a16:creationId xmlns:a16="http://schemas.microsoft.com/office/drawing/2014/main" id="{14F61495-E91C-9C4D-9E9A-DB29C7DF5EC3}"/>
                </a:ext>
              </a:extLst>
            </p:cNvPr>
            <p:cNvSpPr txBox="1"/>
            <p:nvPr/>
          </p:nvSpPr>
          <p:spPr>
            <a:xfrm>
              <a:off x="4746227" y="3226468"/>
              <a:ext cx="1967819" cy="369332"/>
            </a:xfrm>
            <a:prstGeom prst="rect">
              <a:avLst/>
            </a:prstGeom>
            <a:noFill/>
          </p:spPr>
          <p:txBody>
            <a:bodyPr wrap="square" rtlCol="0">
              <a:spAutoFit/>
            </a:bodyPr>
            <a:lstStyle/>
            <a:p>
              <a:r>
                <a:rPr lang="en-US" dirty="0">
                  <a:solidFill>
                    <a:schemeClr val="bg1"/>
                  </a:solidFill>
                </a:rPr>
                <a:t>Gaps Away</a:t>
              </a:r>
            </a:p>
          </p:txBody>
        </p:sp>
        <p:sp>
          <p:nvSpPr>
            <p:cNvPr id="51" name="TextBox 50">
              <a:extLst>
                <a:ext uri="{FF2B5EF4-FFF2-40B4-BE49-F238E27FC236}">
                  <a16:creationId xmlns:a16="http://schemas.microsoft.com/office/drawing/2014/main" id="{2E3A077A-15CD-DB41-8628-DC6FE0A01E99}"/>
                </a:ext>
              </a:extLst>
            </p:cNvPr>
            <p:cNvSpPr txBox="1"/>
            <p:nvPr/>
          </p:nvSpPr>
          <p:spPr>
            <a:xfrm>
              <a:off x="-155471" y="2954858"/>
              <a:ext cx="3673320" cy="456201"/>
            </a:xfrm>
            <a:prstGeom prst="rect">
              <a:avLst/>
            </a:prstGeom>
            <a:noFill/>
          </p:spPr>
          <p:txBody>
            <a:bodyPr wrap="square" rtlCol="0">
              <a:spAutoFit/>
            </a:bodyPr>
            <a:lstStyle/>
            <a:p>
              <a:r>
                <a:rPr lang="en-US" dirty="0">
                  <a:solidFill>
                    <a:schemeClr val="bg1"/>
                  </a:solidFill>
                </a:rPr>
                <a:t>DE is two gaps to play side</a:t>
              </a:r>
            </a:p>
          </p:txBody>
        </p:sp>
      </p:grpSp>
      <p:sp>
        <p:nvSpPr>
          <p:cNvPr id="52" name="TextBox 51">
            <a:extLst>
              <a:ext uri="{FF2B5EF4-FFF2-40B4-BE49-F238E27FC236}">
                <a16:creationId xmlns:a16="http://schemas.microsoft.com/office/drawing/2014/main" id="{EACCD45E-FB26-9640-99A6-20BD9D2489A3}"/>
              </a:ext>
            </a:extLst>
          </p:cNvPr>
          <p:cNvSpPr txBox="1"/>
          <p:nvPr/>
        </p:nvSpPr>
        <p:spPr>
          <a:xfrm>
            <a:off x="5730212" y="5871224"/>
            <a:ext cx="1374075" cy="584775"/>
          </a:xfrm>
          <a:prstGeom prst="rect">
            <a:avLst/>
          </a:prstGeom>
          <a:noFill/>
        </p:spPr>
        <p:txBody>
          <a:bodyPr wrap="square" rtlCol="0">
            <a:spAutoFit/>
          </a:bodyPr>
          <a:lstStyle/>
          <a:p>
            <a:r>
              <a:rPr lang="en-US" sz="3200" b="1" dirty="0">
                <a:solidFill>
                  <a:schemeClr val="accent1"/>
                </a:solidFill>
              </a:rPr>
              <a:t>B</a:t>
            </a:r>
          </a:p>
        </p:txBody>
      </p:sp>
    </p:spTree>
    <p:extLst>
      <p:ext uri="{BB962C8B-B14F-4D97-AF65-F5344CB8AC3E}">
        <p14:creationId xmlns:p14="http://schemas.microsoft.com/office/powerpoint/2010/main" val="1464781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EFCA-3A18-7941-8C45-54D27E1E426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D999498-30FC-DC4D-AC3F-0B3203D4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C74256C-145E-7649-B964-70A87E53ECD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Relation to the Play </a:t>
            </a:r>
          </a:p>
        </p:txBody>
      </p:sp>
      <p:cxnSp>
        <p:nvCxnSpPr>
          <p:cNvPr id="6" name="Straight Connector 5">
            <a:extLst>
              <a:ext uri="{FF2B5EF4-FFF2-40B4-BE49-F238E27FC236}">
                <a16:creationId xmlns:a16="http://schemas.microsoft.com/office/drawing/2014/main" id="{5BD587E5-8B71-8D43-B9C5-183E5CFF60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green, ball, bus, court&#10;&#10;Description automatically generated">
            <a:extLst>
              <a:ext uri="{FF2B5EF4-FFF2-40B4-BE49-F238E27FC236}">
                <a16:creationId xmlns:a16="http://schemas.microsoft.com/office/drawing/2014/main" id="{3D1F7A7E-153F-544A-8E1A-2A1B8B3DE4A1}"/>
              </a:ext>
            </a:extLst>
          </p:cNvPr>
          <p:cNvPicPr>
            <a:picLocks noGrp="1" noChangeAspect="1"/>
          </p:cNvPicPr>
          <p:nvPr>
            <p:ph idx="1"/>
          </p:nvPr>
        </p:nvPicPr>
        <p:blipFill>
          <a:blip r:embed="rId2"/>
          <a:stretch>
            <a:fillRect/>
          </a:stretch>
        </p:blipFill>
        <p:spPr>
          <a:xfrm>
            <a:off x="2276372" y="2138264"/>
            <a:ext cx="7349536" cy="4186313"/>
          </a:xfrm>
        </p:spPr>
      </p:pic>
      <p:sp>
        <p:nvSpPr>
          <p:cNvPr id="38" name="Rectangle 37">
            <a:extLst>
              <a:ext uri="{FF2B5EF4-FFF2-40B4-BE49-F238E27FC236}">
                <a16:creationId xmlns:a16="http://schemas.microsoft.com/office/drawing/2014/main" id="{02517847-1EF9-EE47-BE60-CA3AB3817EF3}"/>
              </a:ext>
            </a:extLst>
          </p:cNvPr>
          <p:cNvSpPr/>
          <p:nvPr/>
        </p:nvSpPr>
        <p:spPr>
          <a:xfrm>
            <a:off x="5950267" y="4520877"/>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E04C3C-11E8-BC4D-B584-42438213551D}"/>
              </a:ext>
            </a:extLst>
          </p:cNvPr>
          <p:cNvSpPr/>
          <p:nvPr/>
        </p:nvSpPr>
        <p:spPr>
          <a:xfrm>
            <a:off x="7409750" y="4520376"/>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DC4D96-7759-054D-A28E-422653237180}"/>
              </a:ext>
            </a:extLst>
          </p:cNvPr>
          <p:cNvGrpSpPr/>
          <p:nvPr/>
        </p:nvGrpSpPr>
        <p:grpSpPr>
          <a:xfrm>
            <a:off x="3322926" y="3268417"/>
            <a:ext cx="4627146" cy="2773516"/>
            <a:chOff x="12074" y="2092824"/>
            <a:chExt cx="10152930" cy="4922216"/>
          </a:xfrm>
        </p:grpSpPr>
        <p:sp>
          <p:nvSpPr>
            <p:cNvPr id="11" name="Rectangle 10">
              <a:extLst>
                <a:ext uri="{FF2B5EF4-FFF2-40B4-BE49-F238E27FC236}">
                  <a16:creationId xmlns:a16="http://schemas.microsoft.com/office/drawing/2014/main" id="{4B2D790B-90B9-7040-B57F-B54FE1ED4AA9}"/>
                </a:ext>
              </a:extLst>
            </p:cNvPr>
            <p:cNvSpPr/>
            <p:nvPr/>
          </p:nvSpPr>
          <p:spPr>
            <a:xfrm>
              <a:off x="3788435" y="4297024"/>
              <a:ext cx="376627"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nut 11">
              <a:extLst>
                <a:ext uri="{FF2B5EF4-FFF2-40B4-BE49-F238E27FC236}">
                  <a16:creationId xmlns:a16="http://schemas.microsoft.com/office/drawing/2014/main" id="{F041B3F2-07A4-5744-BEB1-9BFC6BEC085B}"/>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35A31458-84D2-A041-8A8E-834690874D9F}"/>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08772A00-DB13-3E4A-81EE-71FDE2052221}"/>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239220C1-0C43-E647-A445-24AC7496D80F}"/>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DAF0A850-104B-8F44-8ED3-FE8E5615803A}"/>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F3EB11BD-78C9-5E43-9132-3C99B3A3AF41}"/>
                </a:ext>
              </a:extLst>
            </p:cNvPr>
            <p:cNvSpPr txBox="1"/>
            <p:nvPr/>
          </p:nvSpPr>
          <p:spPr>
            <a:xfrm>
              <a:off x="5707989" y="3306071"/>
              <a:ext cx="1185580" cy="1147057"/>
            </a:xfrm>
            <a:prstGeom prst="rect">
              <a:avLst/>
            </a:prstGeom>
            <a:noFill/>
          </p:spPr>
          <p:txBody>
            <a:bodyPr wrap="square" rtlCol="0">
              <a:spAutoFit/>
            </a:bodyPr>
            <a:lstStyle/>
            <a:p>
              <a:r>
                <a:rPr lang="en-US" sz="3600" b="1" dirty="0"/>
                <a:t>T</a:t>
              </a:r>
            </a:p>
          </p:txBody>
        </p:sp>
        <p:sp>
          <p:nvSpPr>
            <p:cNvPr id="18" name="TextBox 17">
              <a:extLst>
                <a:ext uri="{FF2B5EF4-FFF2-40B4-BE49-F238E27FC236}">
                  <a16:creationId xmlns:a16="http://schemas.microsoft.com/office/drawing/2014/main" id="{EA7C2C7B-9150-1944-AD23-2F52C817DC4E}"/>
                </a:ext>
              </a:extLst>
            </p:cNvPr>
            <p:cNvSpPr txBox="1"/>
            <p:nvPr/>
          </p:nvSpPr>
          <p:spPr>
            <a:xfrm>
              <a:off x="3325175" y="3283573"/>
              <a:ext cx="1185580" cy="646330"/>
            </a:xfrm>
            <a:prstGeom prst="rect">
              <a:avLst/>
            </a:prstGeom>
            <a:noFill/>
          </p:spPr>
          <p:txBody>
            <a:bodyPr wrap="square" rtlCol="0">
              <a:spAutoFit/>
            </a:bodyPr>
            <a:lstStyle/>
            <a:p>
              <a:r>
                <a:rPr lang="en-US" sz="3600" b="1" dirty="0"/>
                <a:t>T</a:t>
              </a:r>
            </a:p>
          </p:txBody>
        </p:sp>
        <p:sp>
          <p:nvSpPr>
            <p:cNvPr id="19" name="TextBox 18">
              <a:extLst>
                <a:ext uri="{FF2B5EF4-FFF2-40B4-BE49-F238E27FC236}">
                  <a16:creationId xmlns:a16="http://schemas.microsoft.com/office/drawing/2014/main" id="{A071DA33-548D-9842-8A01-E7DC17F965C5}"/>
                </a:ext>
              </a:extLst>
            </p:cNvPr>
            <p:cNvSpPr txBox="1"/>
            <p:nvPr/>
          </p:nvSpPr>
          <p:spPr>
            <a:xfrm>
              <a:off x="8979424" y="3233107"/>
              <a:ext cx="1185580" cy="1147057"/>
            </a:xfrm>
            <a:prstGeom prst="rect">
              <a:avLst/>
            </a:prstGeom>
            <a:noFill/>
          </p:spPr>
          <p:txBody>
            <a:bodyPr wrap="square" rtlCol="0">
              <a:spAutoFit/>
            </a:bodyPr>
            <a:lstStyle/>
            <a:p>
              <a:r>
                <a:rPr lang="en-US" sz="3600" b="1" dirty="0">
                  <a:solidFill>
                    <a:srgbClr val="FFC000"/>
                  </a:solidFill>
                </a:rPr>
                <a:t>E</a:t>
              </a:r>
            </a:p>
          </p:txBody>
        </p:sp>
        <p:sp>
          <p:nvSpPr>
            <p:cNvPr id="20" name="TextBox 19">
              <a:extLst>
                <a:ext uri="{FF2B5EF4-FFF2-40B4-BE49-F238E27FC236}">
                  <a16:creationId xmlns:a16="http://schemas.microsoft.com/office/drawing/2014/main" id="{449EC602-E410-CC42-84FD-8CD800ABF048}"/>
                </a:ext>
              </a:extLst>
            </p:cNvPr>
            <p:cNvSpPr txBox="1"/>
            <p:nvPr/>
          </p:nvSpPr>
          <p:spPr>
            <a:xfrm>
              <a:off x="5193791" y="4557941"/>
              <a:ext cx="1166442" cy="646330"/>
            </a:xfrm>
            <a:prstGeom prst="rect">
              <a:avLst/>
            </a:prstGeom>
            <a:noFill/>
          </p:spPr>
          <p:txBody>
            <a:bodyPr wrap="square" rtlCol="0">
              <a:spAutoFit/>
            </a:bodyPr>
            <a:lstStyle/>
            <a:p>
              <a:r>
                <a:rPr lang="en-US" sz="3600" b="1" dirty="0">
                  <a:solidFill>
                    <a:schemeClr val="accent1"/>
                  </a:solidFill>
                </a:rPr>
                <a:t>Q</a:t>
              </a:r>
            </a:p>
          </p:txBody>
        </p:sp>
        <p:sp>
          <p:nvSpPr>
            <p:cNvPr id="21" name="TextBox 20">
              <a:extLst>
                <a:ext uri="{FF2B5EF4-FFF2-40B4-BE49-F238E27FC236}">
                  <a16:creationId xmlns:a16="http://schemas.microsoft.com/office/drawing/2014/main" id="{8041B643-8B9A-F24E-A5F9-FB475CF18A27}"/>
                </a:ext>
              </a:extLst>
            </p:cNvPr>
            <p:cNvSpPr txBox="1"/>
            <p:nvPr/>
          </p:nvSpPr>
          <p:spPr>
            <a:xfrm>
              <a:off x="5318677" y="6368710"/>
              <a:ext cx="1166442" cy="646330"/>
            </a:xfrm>
            <a:prstGeom prst="rect">
              <a:avLst/>
            </a:prstGeom>
            <a:noFill/>
          </p:spPr>
          <p:txBody>
            <a:bodyPr wrap="square" rtlCol="0">
              <a:spAutoFit/>
            </a:bodyPr>
            <a:lstStyle/>
            <a:p>
              <a:r>
                <a:rPr lang="en-US" sz="3600" b="1" dirty="0">
                  <a:solidFill>
                    <a:schemeClr val="accent1"/>
                  </a:solidFill>
                </a:rPr>
                <a:t>B</a:t>
              </a:r>
            </a:p>
          </p:txBody>
        </p:sp>
        <p:sp>
          <p:nvSpPr>
            <p:cNvPr id="22" name="TextBox 21">
              <a:extLst>
                <a:ext uri="{FF2B5EF4-FFF2-40B4-BE49-F238E27FC236}">
                  <a16:creationId xmlns:a16="http://schemas.microsoft.com/office/drawing/2014/main" id="{09C9E613-EDFE-E742-B79F-11E79463EEEB}"/>
                </a:ext>
              </a:extLst>
            </p:cNvPr>
            <p:cNvSpPr txBox="1"/>
            <p:nvPr/>
          </p:nvSpPr>
          <p:spPr>
            <a:xfrm>
              <a:off x="6805313" y="2222719"/>
              <a:ext cx="1185581" cy="646331"/>
            </a:xfrm>
            <a:prstGeom prst="rect">
              <a:avLst/>
            </a:prstGeom>
            <a:noFill/>
          </p:spPr>
          <p:txBody>
            <a:bodyPr wrap="square" rtlCol="0">
              <a:spAutoFit/>
            </a:bodyPr>
            <a:lstStyle/>
            <a:p>
              <a:r>
                <a:rPr lang="en-US" sz="3600" b="1" dirty="0"/>
                <a:t>W</a:t>
              </a:r>
            </a:p>
          </p:txBody>
        </p:sp>
        <p:sp>
          <p:nvSpPr>
            <p:cNvPr id="23" name="TextBox 22">
              <a:extLst>
                <a:ext uri="{FF2B5EF4-FFF2-40B4-BE49-F238E27FC236}">
                  <a16:creationId xmlns:a16="http://schemas.microsoft.com/office/drawing/2014/main" id="{4819366D-6836-1C47-8EE5-C6FCA3A0C5C4}"/>
                </a:ext>
              </a:extLst>
            </p:cNvPr>
            <p:cNvSpPr txBox="1"/>
            <p:nvPr/>
          </p:nvSpPr>
          <p:spPr>
            <a:xfrm>
              <a:off x="4133097" y="2092824"/>
              <a:ext cx="1185580" cy="1037812"/>
            </a:xfrm>
            <a:prstGeom prst="rect">
              <a:avLst/>
            </a:prstGeom>
            <a:noFill/>
          </p:spPr>
          <p:txBody>
            <a:bodyPr wrap="square" rtlCol="0">
              <a:spAutoFit/>
            </a:bodyPr>
            <a:lstStyle/>
            <a:p>
              <a:r>
                <a:rPr lang="en-US" sz="3200" b="1" dirty="0"/>
                <a:t>M</a:t>
              </a:r>
              <a:endParaRPr lang="en-US" sz="3600" b="1" dirty="0"/>
            </a:p>
          </p:txBody>
        </p:sp>
        <p:sp>
          <p:nvSpPr>
            <p:cNvPr id="30" name="TextBox 29">
              <a:extLst>
                <a:ext uri="{FF2B5EF4-FFF2-40B4-BE49-F238E27FC236}">
                  <a16:creationId xmlns:a16="http://schemas.microsoft.com/office/drawing/2014/main" id="{5BC56A55-DD86-8A4D-B4DF-26501C0253F3}"/>
                </a:ext>
              </a:extLst>
            </p:cNvPr>
            <p:cNvSpPr txBox="1"/>
            <p:nvPr/>
          </p:nvSpPr>
          <p:spPr>
            <a:xfrm>
              <a:off x="12074" y="3414551"/>
              <a:ext cx="1185580" cy="1147057"/>
            </a:xfrm>
            <a:prstGeom prst="rect">
              <a:avLst/>
            </a:prstGeom>
            <a:noFill/>
          </p:spPr>
          <p:txBody>
            <a:bodyPr wrap="square" rtlCol="0">
              <a:spAutoFit/>
            </a:bodyPr>
            <a:lstStyle/>
            <a:p>
              <a:r>
                <a:rPr lang="en-US" sz="3600" b="1" dirty="0">
                  <a:solidFill>
                    <a:srgbClr val="FF0000"/>
                  </a:solidFill>
                </a:rPr>
                <a:t>E</a:t>
              </a:r>
            </a:p>
          </p:txBody>
        </p:sp>
      </p:grpSp>
      <p:sp>
        <p:nvSpPr>
          <p:cNvPr id="40" name="TextBox 39">
            <a:extLst>
              <a:ext uri="{FF2B5EF4-FFF2-40B4-BE49-F238E27FC236}">
                <a16:creationId xmlns:a16="http://schemas.microsoft.com/office/drawing/2014/main" id="{219AD4BE-63F6-5144-B180-D5446FE38C1C}"/>
              </a:ext>
            </a:extLst>
          </p:cNvPr>
          <p:cNvSpPr txBox="1"/>
          <p:nvPr/>
        </p:nvSpPr>
        <p:spPr>
          <a:xfrm>
            <a:off x="5770290" y="5232104"/>
            <a:ext cx="531600" cy="584775"/>
          </a:xfrm>
          <a:prstGeom prst="rect">
            <a:avLst/>
          </a:prstGeom>
          <a:noFill/>
        </p:spPr>
        <p:txBody>
          <a:bodyPr wrap="square" rtlCol="0">
            <a:spAutoFit/>
          </a:bodyPr>
          <a:lstStyle/>
          <a:p>
            <a:r>
              <a:rPr lang="en-US" sz="3200" b="1" dirty="0">
                <a:solidFill>
                  <a:schemeClr val="accent1"/>
                </a:solidFill>
              </a:rPr>
              <a:t>F</a:t>
            </a:r>
            <a:endParaRPr lang="en-US" b="1" dirty="0">
              <a:solidFill>
                <a:schemeClr val="accent1"/>
              </a:solidFill>
            </a:endParaRPr>
          </a:p>
        </p:txBody>
      </p:sp>
      <p:cxnSp>
        <p:nvCxnSpPr>
          <p:cNvPr id="42" name="Straight Connector 41">
            <a:extLst>
              <a:ext uri="{FF2B5EF4-FFF2-40B4-BE49-F238E27FC236}">
                <a16:creationId xmlns:a16="http://schemas.microsoft.com/office/drawing/2014/main" id="{324AF797-629A-EC44-A061-E03BD6ABEB5D}"/>
              </a:ext>
            </a:extLst>
          </p:cNvPr>
          <p:cNvCxnSpPr/>
          <p:nvPr/>
        </p:nvCxnSpPr>
        <p:spPr>
          <a:xfrm flipV="1">
            <a:off x="6188971" y="4045414"/>
            <a:ext cx="707414" cy="135785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F81031-F327-864D-9245-10D6F01EF70C}"/>
              </a:ext>
            </a:extLst>
          </p:cNvPr>
          <p:cNvCxnSpPr>
            <a:cxnSpLocks/>
          </p:cNvCxnSpPr>
          <p:nvPr/>
        </p:nvCxnSpPr>
        <p:spPr>
          <a:xfrm>
            <a:off x="6729293" y="3951224"/>
            <a:ext cx="342300" cy="1997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EF00757-8D86-534C-8C48-82F53EF30223}"/>
              </a:ext>
            </a:extLst>
          </p:cNvPr>
          <p:cNvCxnSpPr>
            <a:stCxn id="21" idx="2"/>
          </p:cNvCxnSpPr>
          <p:nvPr/>
        </p:nvCxnSpPr>
        <p:spPr>
          <a:xfrm>
            <a:off x="6007183" y="6041933"/>
            <a:ext cx="265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E0BE35B-33E1-3348-B117-AFF0FF8F7634}"/>
              </a:ext>
            </a:extLst>
          </p:cNvPr>
          <p:cNvCxnSpPr/>
          <p:nvPr/>
        </p:nvCxnSpPr>
        <p:spPr>
          <a:xfrm flipV="1">
            <a:off x="6252769" y="3713983"/>
            <a:ext cx="1058028" cy="23361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DBBBBCE-5083-9347-A261-D2693F1E151B}"/>
              </a:ext>
            </a:extLst>
          </p:cNvPr>
          <p:cNvSpPr txBox="1"/>
          <p:nvPr/>
        </p:nvSpPr>
        <p:spPr>
          <a:xfrm>
            <a:off x="4731085" y="2235325"/>
            <a:ext cx="3456094" cy="369332"/>
          </a:xfrm>
          <a:prstGeom prst="rect">
            <a:avLst/>
          </a:prstGeom>
          <a:noFill/>
        </p:spPr>
        <p:txBody>
          <a:bodyPr wrap="square" rtlCol="0">
            <a:spAutoFit/>
          </a:bodyPr>
          <a:lstStyle/>
          <a:p>
            <a:r>
              <a:rPr lang="en-US" dirty="0">
                <a:solidFill>
                  <a:schemeClr val="bg2">
                    <a:lumMod val="25000"/>
                  </a:schemeClr>
                </a:solidFill>
              </a:rPr>
              <a:t>Weak Iso vs. Even (Over)</a:t>
            </a:r>
          </a:p>
        </p:txBody>
      </p:sp>
      <p:cxnSp>
        <p:nvCxnSpPr>
          <p:cNvPr id="52" name="Straight Connector 51">
            <a:extLst>
              <a:ext uri="{FF2B5EF4-FFF2-40B4-BE49-F238E27FC236}">
                <a16:creationId xmlns:a16="http://schemas.microsoft.com/office/drawing/2014/main" id="{DA7DE8DB-0F72-F34E-8137-1D290ABA53E0}"/>
              </a:ext>
            </a:extLst>
          </p:cNvPr>
          <p:cNvCxnSpPr>
            <a:stCxn id="14" idx="1"/>
          </p:cNvCxnSpPr>
          <p:nvPr/>
        </p:nvCxnSpPr>
        <p:spPr>
          <a:xfrm flipH="1" flipV="1">
            <a:off x="6272983" y="4382982"/>
            <a:ext cx="163079" cy="1024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B880CC7-FBD1-CA49-8A8B-34A7FC7A943E}"/>
              </a:ext>
            </a:extLst>
          </p:cNvPr>
          <p:cNvCxnSpPr/>
          <p:nvPr/>
        </p:nvCxnSpPr>
        <p:spPr>
          <a:xfrm flipV="1">
            <a:off x="5926429" y="4339525"/>
            <a:ext cx="98342" cy="700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57DF1C1-5129-3144-A96B-4C4BD5EE8601}"/>
              </a:ext>
            </a:extLst>
          </p:cNvPr>
          <p:cNvCxnSpPr/>
          <p:nvPr/>
        </p:nvCxnSpPr>
        <p:spPr>
          <a:xfrm flipH="1" flipV="1">
            <a:off x="5725438" y="3830010"/>
            <a:ext cx="313910" cy="5110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3A7B17-0D86-174D-AFC6-33D7EEACDE1F}"/>
              </a:ext>
            </a:extLst>
          </p:cNvPr>
          <p:cNvCxnSpPr>
            <a:cxnSpLocks/>
          </p:cNvCxnSpPr>
          <p:nvPr/>
        </p:nvCxnSpPr>
        <p:spPr>
          <a:xfrm flipV="1">
            <a:off x="5536531" y="3713366"/>
            <a:ext cx="422672" cy="1975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19E8C7E-2AB2-9D45-B260-1DEAE6F22C87}"/>
              </a:ext>
            </a:extLst>
          </p:cNvPr>
          <p:cNvSpPr txBox="1"/>
          <p:nvPr/>
        </p:nvSpPr>
        <p:spPr>
          <a:xfrm>
            <a:off x="3735870" y="4297277"/>
            <a:ext cx="590427" cy="584775"/>
          </a:xfrm>
          <a:prstGeom prst="rect">
            <a:avLst/>
          </a:prstGeom>
          <a:noFill/>
        </p:spPr>
        <p:txBody>
          <a:bodyPr wrap="square" rtlCol="0">
            <a:spAutoFit/>
          </a:bodyPr>
          <a:lstStyle/>
          <a:p>
            <a:r>
              <a:rPr lang="en-US" sz="3200" b="1" dirty="0">
                <a:solidFill>
                  <a:schemeClr val="accent1"/>
                </a:solidFill>
              </a:rPr>
              <a:t>Y</a:t>
            </a:r>
            <a:endParaRPr lang="en-US" sz="2800" b="1" dirty="0">
              <a:solidFill>
                <a:schemeClr val="accent1"/>
              </a:solidFill>
            </a:endParaRPr>
          </a:p>
        </p:txBody>
      </p:sp>
      <p:sp>
        <p:nvSpPr>
          <p:cNvPr id="61" name="TextBox 60">
            <a:extLst>
              <a:ext uri="{FF2B5EF4-FFF2-40B4-BE49-F238E27FC236}">
                <a16:creationId xmlns:a16="http://schemas.microsoft.com/office/drawing/2014/main" id="{6FB2D4F1-24B7-5D43-B194-902BF66FBA5C}"/>
              </a:ext>
            </a:extLst>
          </p:cNvPr>
          <p:cNvSpPr txBox="1"/>
          <p:nvPr/>
        </p:nvSpPr>
        <p:spPr>
          <a:xfrm>
            <a:off x="4067411" y="3357201"/>
            <a:ext cx="578567" cy="584775"/>
          </a:xfrm>
          <a:prstGeom prst="rect">
            <a:avLst/>
          </a:prstGeom>
          <a:noFill/>
        </p:spPr>
        <p:txBody>
          <a:bodyPr wrap="square" rtlCol="0">
            <a:spAutoFit/>
          </a:bodyPr>
          <a:lstStyle/>
          <a:p>
            <a:r>
              <a:rPr lang="en-US" sz="3200" b="1" dirty="0"/>
              <a:t>B</a:t>
            </a:r>
            <a:endParaRPr lang="en-US" sz="2400" b="1" dirty="0"/>
          </a:p>
        </p:txBody>
      </p:sp>
      <p:cxnSp>
        <p:nvCxnSpPr>
          <p:cNvPr id="63" name="Straight Connector 62">
            <a:extLst>
              <a:ext uri="{FF2B5EF4-FFF2-40B4-BE49-F238E27FC236}">
                <a16:creationId xmlns:a16="http://schemas.microsoft.com/office/drawing/2014/main" id="{53A8DA3D-17F8-2A4E-9E6C-FC631B5A2879}"/>
              </a:ext>
            </a:extLst>
          </p:cNvPr>
          <p:cNvCxnSpPr>
            <a:cxnSpLocks/>
          </p:cNvCxnSpPr>
          <p:nvPr/>
        </p:nvCxnSpPr>
        <p:spPr>
          <a:xfrm flipH="1">
            <a:off x="6191954" y="4281701"/>
            <a:ext cx="243065" cy="158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544DF9D-4DC6-8A45-9D80-C3311798F506}"/>
              </a:ext>
            </a:extLst>
          </p:cNvPr>
          <p:cNvCxnSpPr>
            <a:cxnSpLocks/>
          </p:cNvCxnSpPr>
          <p:nvPr/>
        </p:nvCxnSpPr>
        <p:spPr>
          <a:xfrm flipH="1" flipV="1">
            <a:off x="5105223" y="4356137"/>
            <a:ext cx="67058" cy="93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06631A-3D22-2D4D-A382-274B1B8B387D}"/>
              </a:ext>
            </a:extLst>
          </p:cNvPr>
          <p:cNvCxnSpPr>
            <a:cxnSpLocks/>
          </p:cNvCxnSpPr>
          <p:nvPr/>
        </p:nvCxnSpPr>
        <p:spPr>
          <a:xfrm flipH="1">
            <a:off x="5109287" y="3829895"/>
            <a:ext cx="2655" cy="5243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44860C-D31E-CD40-A805-D5C9BF2A7FA1}"/>
              </a:ext>
            </a:extLst>
          </p:cNvPr>
          <p:cNvCxnSpPr>
            <a:cxnSpLocks/>
          </p:cNvCxnSpPr>
          <p:nvPr/>
        </p:nvCxnSpPr>
        <p:spPr>
          <a:xfrm flipV="1">
            <a:off x="4701905" y="4440699"/>
            <a:ext cx="278701" cy="863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AE366B2-7658-E14E-8A57-74910C61BEEE}"/>
              </a:ext>
            </a:extLst>
          </p:cNvPr>
          <p:cNvCxnSpPr/>
          <p:nvPr/>
        </p:nvCxnSpPr>
        <p:spPr>
          <a:xfrm flipH="1">
            <a:off x="4999408" y="3729622"/>
            <a:ext cx="243280" cy="1883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8D92D-1739-EC4B-B510-B6DA75AF0D05}"/>
              </a:ext>
            </a:extLst>
          </p:cNvPr>
          <p:cNvCxnSpPr/>
          <p:nvPr/>
        </p:nvCxnSpPr>
        <p:spPr>
          <a:xfrm>
            <a:off x="4879717" y="4355228"/>
            <a:ext cx="152123" cy="1302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031E35-9F53-E84D-9C90-DCCEED8F269C}"/>
              </a:ext>
            </a:extLst>
          </p:cNvPr>
          <p:cNvCxnSpPr/>
          <p:nvPr/>
        </p:nvCxnSpPr>
        <p:spPr>
          <a:xfrm flipH="1" flipV="1">
            <a:off x="3706924" y="4420331"/>
            <a:ext cx="110032" cy="635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1E9FECC-7346-9142-8E4F-0E70819E59B8}"/>
              </a:ext>
            </a:extLst>
          </p:cNvPr>
          <p:cNvCxnSpPr/>
          <p:nvPr/>
        </p:nvCxnSpPr>
        <p:spPr>
          <a:xfrm flipH="1">
            <a:off x="3681019" y="4374563"/>
            <a:ext cx="57649" cy="744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D5281B6-6E33-1848-B9F8-240E7E041178}"/>
              </a:ext>
            </a:extLst>
          </p:cNvPr>
          <p:cNvSpPr txBox="1"/>
          <p:nvPr/>
        </p:nvSpPr>
        <p:spPr>
          <a:xfrm>
            <a:off x="2276372" y="5378729"/>
            <a:ext cx="2369606" cy="938719"/>
          </a:xfrm>
          <a:prstGeom prst="rect">
            <a:avLst/>
          </a:prstGeom>
          <a:noFill/>
        </p:spPr>
        <p:txBody>
          <a:bodyPr wrap="square" rtlCol="0">
            <a:spAutoFit/>
          </a:bodyPr>
          <a:lstStyle/>
          <a:p>
            <a:r>
              <a:rPr lang="en-US" sz="1100" dirty="0">
                <a:latin typeface="+mj-lt"/>
                <a:cs typeface="Futura Medium" panose="020B0602020204020303" pitchFamily="34" charset="-79"/>
              </a:rPr>
              <a:t>Backside end is 6 gaps away, not nearly as important as </a:t>
            </a:r>
            <a:r>
              <a:rPr lang="en-US" sz="1100" dirty="0" err="1">
                <a:latin typeface="+mj-lt"/>
                <a:cs typeface="Futura Medium" panose="020B0602020204020303" pitchFamily="34" charset="-79"/>
              </a:rPr>
              <a:t>playside</a:t>
            </a:r>
            <a:r>
              <a:rPr lang="en-US" sz="1100" dirty="0">
                <a:latin typeface="+mj-lt"/>
                <a:cs typeface="Futura Medium" panose="020B0602020204020303" pitchFamily="34" charset="-79"/>
              </a:rPr>
              <a:t> end, who can easily make a positive or negative  impact on play due to his proximity to the intended gap</a:t>
            </a:r>
          </a:p>
        </p:txBody>
      </p:sp>
      <p:pic>
        <p:nvPicPr>
          <p:cNvPr id="83" name="Picture 82">
            <a:extLst>
              <a:ext uri="{FF2B5EF4-FFF2-40B4-BE49-F238E27FC236}">
                <a16:creationId xmlns:a16="http://schemas.microsoft.com/office/drawing/2014/main" id="{832B90B4-3703-0B4A-B5B1-B73922D775B8}"/>
              </a:ext>
            </a:extLst>
          </p:cNvPr>
          <p:cNvPicPr>
            <a:picLocks noChangeAspect="1"/>
          </p:cNvPicPr>
          <p:nvPr/>
        </p:nvPicPr>
        <p:blipFill>
          <a:blip r:embed="rId3"/>
          <a:stretch>
            <a:fillRect/>
          </a:stretch>
        </p:blipFill>
        <p:spPr>
          <a:xfrm>
            <a:off x="8894567" y="130607"/>
            <a:ext cx="2975869" cy="1982673"/>
          </a:xfrm>
          <a:prstGeom prst="rect">
            <a:avLst/>
          </a:prstGeom>
        </p:spPr>
      </p:pic>
      <p:sp>
        <p:nvSpPr>
          <p:cNvPr id="84" name="Slide Number Placeholder 83">
            <a:extLst>
              <a:ext uri="{FF2B5EF4-FFF2-40B4-BE49-F238E27FC236}">
                <a16:creationId xmlns:a16="http://schemas.microsoft.com/office/drawing/2014/main" id="{CE6E9E4C-1264-E545-A195-E8ADB98F2108}"/>
              </a:ext>
            </a:extLst>
          </p:cNvPr>
          <p:cNvSpPr>
            <a:spLocks noGrp="1"/>
          </p:cNvSpPr>
          <p:nvPr>
            <p:ph type="sldNum" sz="quarter" idx="12"/>
          </p:nvPr>
        </p:nvSpPr>
        <p:spPr>
          <a:xfrm>
            <a:off x="8610600" y="6209724"/>
            <a:ext cx="2743200" cy="365125"/>
          </a:xfrm>
        </p:spPr>
        <p:txBody>
          <a:bodyPr/>
          <a:lstStyle/>
          <a:p>
            <a:fld id="{FF878F06-CA71-AF4C-A00A-8015B92E4610}" type="slidenum">
              <a:rPr lang="en-US" smtClean="0"/>
              <a:t>56</a:t>
            </a:fld>
            <a:endParaRPr lang="en-US" dirty="0"/>
          </a:p>
        </p:txBody>
      </p:sp>
    </p:spTree>
    <p:extLst>
      <p:ext uri="{BB962C8B-B14F-4D97-AF65-F5344CB8AC3E}">
        <p14:creationId xmlns:p14="http://schemas.microsoft.com/office/powerpoint/2010/main" val="292050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EFCA-3A18-7941-8C45-54D27E1E426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D999498-30FC-DC4D-AC3F-0B3203D4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C74256C-145E-7649-B964-70A87E53ECD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Relation to the Play </a:t>
            </a:r>
          </a:p>
        </p:txBody>
      </p:sp>
      <p:cxnSp>
        <p:nvCxnSpPr>
          <p:cNvPr id="6" name="Straight Connector 5">
            <a:extLst>
              <a:ext uri="{FF2B5EF4-FFF2-40B4-BE49-F238E27FC236}">
                <a16:creationId xmlns:a16="http://schemas.microsoft.com/office/drawing/2014/main" id="{5BD587E5-8B71-8D43-B9C5-183E5CFF60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green, ball, bus, court&#10;&#10;Description automatically generated">
            <a:extLst>
              <a:ext uri="{FF2B5EF4-FFF2-40B4-BE49-F238E27FC236}">
                <a16:creationId xmlns:a16="http://schemas.microsoft.com/office/drawing/2014/main" id="{3D1F7A7E-153F-544A-8E1A-2A1B8B3DE4A1}"/>
              </a:ext>
            </a:extLst>
          </p:cNvPr>
          <p:cNvPicPr>
            <a:picLocks noGrp="1" noChangeAspect="1"/>
          </p:cNvPicPr>
          <p:nvPr>
            <p:ph idx="1"/>
          </p:nvPr>
        </p:nvPicPr>
        <p:blipFill>
          <a:blip r:embed="rId2"/>
          <a:stretch>
            <a:fillRect/>
          </a:stretch>
        </p:blipFill>
        <p:spPr>
          <a:xfrm>
            <a:off x="2276372" y="2138264"/>
            <a:ext cx="7349536" cy="4186313"/>
          </a:xfrm>
        </p:spPr>
      </p:pic>
      <p:sp>
        <p:nvSpPr>
          <p:cNvPr id="38" name="Rectangle 37">
            <a:extLst>
              <a:ext uri="{FF2B5EF4-FFF2-40B4-BE49-F238E27FC236}">
                <a16:creationId xmlns:a16="http://schemas.microsoft.com/office/drawing/2014/main" id="{02517847-1EF9-EE47-BE60-CA3AB3817EF3}"/>
              </a:ext>
            </a:extLst>
          </p:cNvPr>
          <p:cNvSpPr/>
          <p:nvPr/>
        </p:nvSpPr>
        <p:spPr>
          <a:xfrm>
            <a:off x="5950267" y="4520877"/>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E04C3C-11E8-BC4D-B584-42438213551D}"/>
              </a:ext>
            </a:extLst>
          </p:cNvPr>
          <p:cNvSpPr/>
          <p:nvPr/>
        </p:nvSpPr>
        <p:spPr>
          <a:xfrm>
            <a:off x="7409750" y="4520376"/>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DC4D96-7759-054D-A28E-422653237180}"/>
              </a:ext>
            </a:extLst>
          </p:cNvPr>
          <p:cNvGrpSpPr/>
          <p:nvPr/>
        </p:nvGrpSpPr>
        <p:grpSpPr>
          <a:xfrm>
            <a:off x="3322926" y="3268417"/>
            <a:ext cx="4627146" cy="2773516"/>
            <a:chOff x="12074" y="2092824"/>
            <a:chExt cx="10152930" cy="4922216"/>
          </a:xfrm>
        </p:grpSpPr>
        <p:sp>
          <p:nvSpPr>
            <p:cNvPr id="11" name="Rectangle 10">
              <a:extLst>
                <a:ext uri="{FF2B5EF4-FFF2-40B4-BE49-F238E27FC236}">
                  <a16:creationId xmlns:a16="http://schemas.microsoft.com/office/drawing/2014/main" id="{4B2D790B-90B9-7040-B57F-B54FE1ED4AA9}"/>
                </a:ext>
              </a:extLst>
            </p:cNvPr>
            <p:cNvSpPr/>
            <p:nvPr/>
          </p:nvSpPr>
          <p:spPr>
            <a:xfrm>
              <a:off x="3788435" y="4297024"/>
              <a:ext cx="376627"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nut 11">
              <a:extLst>
                <a:ext uri="{FF2B5EF4-FFF2-40B4-BE49-F238E27FC236}">
                  <a16:creationId xmlns:a16="http://schemas.microsoft.com/office/drawing/2014/main" id="{F041B3F2-07A4-5744-BEB1-9BFC6BEC085B}"/>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35A31458-84D2-A041-8A8E-834690874D9F}"/>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08772A00-DB13-3E4A-81EE-71FDE2052221}"/>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239220C1-0C43-E647-A445-24AC7496D80F}"/>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DAF0A850-104B-8F44-8ED3-FE8E5615803A}"/>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F3EB11BD-78C9-5E43-9132-3C99B3A3AF41}"/>
                </a:ext>
              </a:extLst>
            </p:cNvPr>
            <p:cNvSpPr txBox="1"/>
            <p:nvPr/>
          </p:nvSpPr>
          <p:spPr>
            <a:xfrm>
              <a:off x="5707989" y="3306071"/>
              <a:ext cx="1185580" cy="1147057"/>
            </a:xfrm>
            <a:prstGeom prst="rect">
              <a:avLst/>
            </a:prstGeom>
            <a:noFill/>
          </p:spPr>
          <p:txBody>
            <a:bodyPr wrap="square" rtlCol="0">
              <a:spAutoFit/>
            </a:bodyPr>
            <a:lstStyle/>
            <a:p>
              <a:r>
                <a:rPr lang="en-US" sz="3600" b="1" dirty="0"/>
                <a:t>T</a:t>
              </a:r>
            </a:p>
          </p:txBody>
        </p:sp>
        <p:sp>
          <p:nvSpPr>
            <p:cNvPr id="18" name="TextBox 17">
              <a:extLst>
                <a:ext uri="{FF2B5EF4-FFF2-40B4-BE49-F238E27FC236}">
                  <a16:creationId xmlns:a16="http://schemas.microsoft.com/office/drawing/2014/main" id="{EA7C2C7B-9150-1944-AD23-2F52C817DC4E}"/>
                </a:ext>
              </a:extLst>
            </p:cNvPr>
            <p:cNvSpPr txBox="1"/>
            <p:nvPr/>
          </p:nvSpPr>
          <p:spPr>
            <a:xfrm>
              <a:off x="3325175" y="3283573"/>
              <a:ext cx="1185580" cy="646330"/>
            </a:xfrm>
            <a:prstGeom prst="rect">
              <a:avLst/>
            </a:prstGeom>
            <a:noFill/>
          </p:spPr>
          <p:txBody>
            <a:bodyPr wrap="square" rtlCol="0">
              <a:spAutoFit/>
            </a:bodyPr>
            <a:lstStyle/>
            <a:p>
              <a:r>
                <a:rPr lang="en-US" sz="3600" b="1" dirty="0"/>
                <a:t>T</a:t>
              </a:r>
            </a:p>
          </p:txBody>
        </p:sp>
        <p:sp>
          <p:nvSpPr>
            <p:cNvPr id="19" name="TextBox 18">
              <a:extLst>
                <a:ext uri="{FF2B5EF4-FFF2-40B4-BE49-F238E27FC236}">
                  <a16:creationId xmlns:a16="http://schemas.microsoft.com/office/drawing/2014/main" id="{A071DA33-548D-9842-8A01-E7DC17F965C5}"/>
                </a:ext>
              </a:extLst>
            </p:cNvPr>
            <p:cNvSpPr txBox="1"/>
            <p:nvPr/>
          </p:nvSpPr>
          <p:spPr>
            <a:xfrm>
              <a:off x="8979424" y="3233107"/>
              <a:ext cx="1185580" cy="1147057"/>
            </a:xfrm>
            <a:prstGeom prst="rect">
              <a:avLst/>
            </a:prstGeom>
            <a:noFill/>
          </p:spPr>
          <p:txBody>
            <a:bodyPr wrap="square" rtlCol="0">
              <a:spAutoFit/>
            </a:bodyPr>
            <a:lstStyle/>
            <a:p>
              <a:r>
                <a:rPr lang="en-US" sz="3600" b="1" dirty="0">
                  <a:solidFill>
                    <a:srgbClr val="FFC000"/>
                  </a:solidFill>
                </a:rPr>
                <a:t>E</a:t>
              </a:r>
            </a:p>
          </p:txBody>
        </p:sp>
        <p:sp>
          <p:nvSpPr>
            <p:cNvPr id="20" name="TextBox 19">
              <a:extLst>
                <a:ext uri="{FF2B5EF4-FFF2-40B4-BE49-F238E27FC236}">
                  <a16:creationId xmlns:a16="http://schemas.microsoft.com/office/drawing/2014/main" id="{449EC602-E410-CC42-84FD-8CD800ABF048}"/>
                </a:ext>
              </a:extLst>
            </p:cNvPr>
            <p:cNvSpPr txBox="1"/>
            <p:nvPr/>
          </p:nvSpPr>
          <p:spPr>
            <a:xfrm>
              <a:off x="5193791" y="4557941"/>
              <a:ext cx="1166442" cy="646330"/>
            </a:xfrm>
            <a:prstGeom prst="rect">
              <a:avLst/>
            </a:prstGeom>
            <a:noFill/>
          </p:spPr>
          <p:txBody>
            <a:bodyPr wrap="square" rtlCol="0">
              <a:spAutoFit/>
            </a:bodyPr>
            <a:lstStyle/>
            <a:p>
              <a:r>
                <a:rPr lang="en-US" sz="3600" b="1" dirty="0">
                  <a:solidFill>
                    <a:schemeClr val="accent1"/>
                  </a:solidFill>
                </a:rPr>
                <a:t>Q</a:t>
              </a:r>
            </a:p>
          </p:txBody>
        </p:sp>
        <p:sp>
          <p:nvSpPr>
            <p:cNvPr id="21" name="TextBox 20">
              <a:extLst>
                <a:ext uri="{FF2B5EF4-FFF2-40B4-BE49-F238E27FC236}">
                  <a16:creationId xmlns:a16="http://schemas.microsoft.com/office/drawing/2014/main" id="{8041B643-8B9A-F24E-A5F9-FB475CF18A27}"/>
                </a:ext>
              </a:extLst>
            </p:cNvPr>
            <p:cNvSpPr txBox="1"/>
            <p:nvPr/>
          </p:nvSpPr>
          <p:spPr>
            <a:xfrm>
              <a:off x="5318677" y="6368710"/>
              <a:ext cx="1166442" cy="646330"/>
            </a:xfrm>
            <a:prstGeom prst="rect">
              <a:avLst/>
            </a:prstGeom>
            <a:noFill/>
          </p:spPr>
          <p:txBody>
            <a:bodyPr wrap="square" rtlCol="0">
              <a:spAutoFit/>
            </a:bodyPr>
            <a:lstStyle/>
            <a:p>
              <a:r>
                <a:rPr lang="en-US" sz="3600" b="1" dirty="0">
                  <a:solidFill>
                    <a:schemeClr val="accent1"/>
                  </a:solidFill>
                </a:rPr>
                <a:t>B</a:t>
              </a:r>
            </a:p>
          </p:txBody>
        </p:sp>
        <p:sp>
          <p:nvSpPr>
            <p:cNvPr id="22" name="TextBox 21">
              <a:extLst>
                <a:ext uri="{FF2B5EF4-FFF2-40B4-BE49-F238E27FC236}">
                  <a16:creationId xmlns:a16="http://schemas.microsoft.com/office/drawing/2014/main" id="{09C9E613-EDFE-E742-B79F-11E79463EEEB}"/>
                </a:ext>
              </a:extLst>
            </p:cNvPr>
            <p:cNvSpPr txBox="1"/>
            <p:nvPr/>
          </p:nvSpPr>
          <p:spPr>
            <a:xfrm>
              <a:off x="7159070" y="3245596"/>
              <a:ext cx="1185580" cy="646330"/>
            </a:xfrm>
            <a:prstGeom prst="rect">
              <a:avLst/>
            </a:prstGeom>
            <a:noFill/>
          </p:spPr>
          <p:txBody>
            <a:bodyPr wrap="square" rtlCol="0">
              <a:spAutoFit/>
            </a:bodyPr>
            <a:lstStyle/>
            <a:p>
              <a:r>
                <a:rPr lang="en-US" sz="3600" b="1" dirty="0"/>
                <a:t>W</a:t>
              </a:r>
            </a:p>
          </p:txBody>
        </p:sp>
        <p:sp>
          <p:nvSpPr>
            <p:cNvPr id="23" name="TextBox 22">
              <a:extLst>
                <a:ext uri="{FF2B5EF4-FFF2-40B4-BE49-F238E27FC236}">
                  <a16:creationId xmlns:a16="http://schemas.microsoft.com/office/drawing/2014/main" id="{4819366D-6836-1C47-8EE5-C6FCA3A0C5C4}"/>
                </a:ext>
              </a:extLst>
            </p:cNvPr>
            <p:cNvSpPr txBox="1"/>
            <p:nvPr/>
          </p:nvSpPr>
          <p:spPr>
            <a:xfrm>
              <a:off x="4133097" y="2092824"/>
              <a:ext cx="1185580" cy="1037812"/>
            </a:xfrm>
            <a:prstGeom prst="rect">
              <a:avLst/>
            </a:prstGeom>
            <a:noFill/>
          </p:spPr>
          <p:txBody>
            <a:bodyPr wrap="square" rtlCol="0">
              <a:spAutoFit/>
            </a:bodyPr>
            <a:lstStyle/>
            <a:p>
              <a:r>
                <a:rPr lang="en-US" sz="3200" b="1" dirty="0"/>
                <a:t>M</a:t>
              </a:r>
              <a:endParaRPr lang="en-US" sz="3600" b="1" dirty="0"/>
            </a:p>
          </p:txBody>
        </p:sp>
        <p:sp>
          <p:nvSpPr>
            <p:cNvPr id="30" name="TextBox 29">
              <a:extLst>
                <a:ext uri="{FF2B5EF4-FFF2-40B4-BE49-F238E27FC236}">
                  <a16:creationId xmlns:a16="http://schemas.microsoft.com/office/drawing/2014/main" id="{5BC56A55-DD86-8A4D-B4DF-26501C0253F3}"/>
                </a:ext>
              </a:extLst>
            </p:cNvPr>
            <p:cNvSpPr txBox="1"/>
            <p:nvPr/>
          </p:nvSpPr>
          <p:spPr>
            <a:xfrm>
              <a:off x="12074" y="3414551"/>
              <a:ext cx="1185580" cy="1147057"/>
            </a:xfrm>
            <a:prstGeom prst="rect">
              <a:avLst/>
            </a:prstGeom>
            <a:noFill/>
          </p:spPr>
          <p:txBody>
            <a:bodyPr wrap="square" rtlCol="0">
              <a:spAutoFit/>
            </a:bodyPr>
            <a:lstStyle/>
            <a:p>
              <a:r>
                <a:rPr lang="en-US" sz="3600" b="1" dirty="0">
                  <a:solidFill>
                    <a:srgbClr val="FF0000"/>
                  </a:solidFill>
                </a:rPr>
                <a:t>E</a:t>
              </a:r>
            </a:p>
          </p:txBody>
        </p:sp>
      </p:grpSp>
      <p:sp>
        <p:nvSpPr>
          <p:cNvPr id="40" name="TextBox 39">
            <a:extLst>
              <a:ext uri="{FF2B5EF4-FFF2-40B4-BE49-F238E27FC236}">
                <a16:creationId xmlns:a16="http://schemas.microsoft.com/office/drawing/2014/main" id="{219AD4BE-63F6-5144-B180-D5446FE38C1C}"/>
              </a:ext>
            </a:extLst>
          </p:cNvPr>
          <p:cNvSpPr txBox="1"/>
          <p:nvPr/>
        </p:nvSpPr>
        <p:spPr>
          <a:xfrm>
            <a:off x="5770290" y="5232104"/>
            <a:ext cx="531600" cy="584775"/>
          </a:xfrm>
          <a:prstGeom prst="rect">
            <a:avLst/>
          </a:prstGeom>
          <a:noFill/>
        </p:spPr>
        <p:txBody>
          <a:bodyPr wrap="square" rtlCol="0">
            <a:spAutoFit/>
          </a:bodyPr>
          <a:lstStyle/>
          <a:p>
            <a:r>
              <a:rPr lang="en-US" sz="3200" b="1" dirty="0">
                <a:solidFill>
                  <a:schemeClr val="accent1"/>
                </a:solidFill>
              </a:rPr>
              <a:t>F</a:t>
            </a:r>
            <a:endParaRPr lang="en-US" b="1" dirty="0">
              <a:solidFill>
                <a:schemeClr val="accent1"/>
              </a:solidFill>
            </a:endParaRPr>
          </a:p>
        </p:txBody>
      </p:sp>
      <p:cxnSp>
        <p:nvCxnSpPr>
          <p:cNvPr id="42" name="Straight Connector 41">
            <a:extLst>
              <a:ext uri="{FF2B5EF4-FFF2-40B4-BE49-F238E27FC236}">
                <a16:creationId xmlns:a16="http://schemas.microsoft.com/office/drawing/2014/main" id="{324AF797-629A-EC44-A061-E03BD6ABEB5D}"/>
              </a:ext>
            </a:extLst>
          </p:cNvPr>
          <p:cNvCxnSpPr>
            <a:cxnSpLocks/>
          </p:cNvCxnSpPr>
          <p:nvPr/>
        </p:nvCxnSpPr>
        <p:spPr>
          <a:xfrm flipV="1">
            <a:off x="6060575" y="4440105"/>
            <a:ext cx="670176" cy="115166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F81031-F327-864D-9245-10D6F01EF70C}"/>
              </a:ext>
            </a:extLst>
          </p:cNvPr>
          <p:cNvCxnSpPr>
            <a:cxnSpLocks/>
          </p:cNvCxnSpPr>
          <p:nvPr/>
        </p:nvCxnSpPr>
        <p:spPr>
          <a:xfrm>
            <a:off x="6580133" y="4317754"/>
            <a:ext cx="342300" cy="1997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EF00757-8D86-534C-8C48-82F53EF30223}"/>
              </a:ext>
            </a:extLst>
          </p:cNvPr>
          <p:cNvCxnSpPr>
            <a:stCxn id="21" idx="2"/>
          </p:cNvCxnSpPr>
          <p:nvPr/>
        </p:nvCxnSpPr>
        <p:spPr>
          <a:xfrm>
            <a:off x="6007183" y="6041933"/>
            <a:ext cx="2658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DBBBBCE-5083-9347-A261-D2693F1E151B}"/>
              </a:ext>
            </a:extLst>
          </p:cNvPr>
          <p:cNvSpPr txBox="1"/>
          <p:nvPr/>
        </p:nvSpPr>
        <p:spPr>
          <a:xfrm>
            <a:off x="4731085" y="2235325"/>
            <a:ext cx="3456094" cy="369332"/>
          </a:xfrm>
          <a:prstGeom prst="rect">
            <a:avLst/>
          </a:prstGeom>
          <a:noFill/>
        </p:spPr>
        <p:txBody>
          <a:bodyPr wrap="square" rtlCol="0">
            <a:spAutoFit/>
          </a:bodyPr>
          <a:lstStyle/>
          <a:p>
            <a:r>
              <a:rPr lang="en-US" dirty="0">
                <a:solidFill>
                  <a:schemeClr val="bg2">
                    <a:lumMod val="25000"/>
                  </a:schemeClr>
                </a:solidFill>
              </a:rPr>
              <a:t>Weak Iso vs. Even (Over)</a:t>
            </a:r>
          </a:p>
        </p:txBody>
      </p:sp>
      <p:cxnSp>
        <p:nvCxnSpPr>
          <p:cNvPr id="52" name="Straight Connector 51">
            <a:extLst>
              <a:ext uri="{FF2B5EF4-FFF2-40B4-BE49-F238E27FC236}">
                <a16:creationId xmlns:a16="http://schemas.microsoft.com/office/drawing/2014/main" id="{DA7DE8DB-0F72-F34E-8137-1D290ABA53E0}"/>
              </a:ext>
            </a:extLst>
          </p:cNvPr>
          <p:cNvCxnSpPr>
            <a:stCxn id="14" idx="1"/>
          </p:cNvCxnSpPr>
          <p:nvPr/>
        </p:nvCxnSpPr>
        <p:spPr>
          <a:xfrm flipH="1" flipV="1">
            <a:off x="6272983" y="4382982"/>
            <a:ext cx="163079" cy="1024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B880CC7-FBD1-CA49-8A8B-34A7FC7A943E}"/>
              </a:ext>
            </a:extLst>
          </p:cNvPr>
          <p:cNvCxnSpPr/>
          <p:nvPr/>
        </p:nvCxnSpPr>
        <p:spPr>
          <a:xfrm flipV="1">
            <a:off x="5926429" y="4339525"/>
            <a:ext cx="98342" cy="700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57DF1C1-5129-3144-A96B-4C4BD5EE8601}"/>
              </a:ext>
            </a:extLst>
          </p:cNvPr>
          <p:cNvCxnSpPr/>
          <p:nvPr/>
        </p:nvCxnSpPr>
        <p:spPr>
          <a:xfrm flipH="1" flipV="1">
            <a:off x="5725438" y="3830010"/>
            <a:ext cx="313910" cy="5110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3A7B17-0D86-174D-AFC6-33D7EEACDE1F}"/>
              </a:ext>
            </a:extLst>
          </p:cNvPr>
          <p:cNvCxnSpPr>
            <a:cxnSpLocks/>
          </p:cNvCxnSpPr>
          <p:nvPr/>
        </p:nvCxnSpPr>
        <p:spPr>
          <a:xfrm flipV="1">
            <a:off x="5536531" y="3713366"/>
            <a:ext cx="422672" cy="1975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19E8C7E-2AB2-9D45-B260-1DEAE6F22C87}"/>
              </a:ext>
            </a:extLst>
          </p:cNvPr>
          <p:cNvSpPr txBox="1"/>
          <p:nvPr/>
        </p:nvSpPr>
        <p:spPr>
          <a:xfrm>
            <a:off x="3735870" y="4297277"/>
            <a:ext cx="590427" cy="584775"/>
          </a:xfrm>
          <a:prstGeom prst="rect">
            <a:avLst/>
          </a:prstGeom>
          <a:noFill/>
        </p:spPr>
        <p:txBody>
          <a:bodyPr wrap="square" rtlCol="0">
            <a:spAutoFit/>
          </a:bodyPr>
          <a:lstStyle/>
          <a:p>
            <a:r>
              <a:rPr lang="en-US" sz="3200" b="1" dirty="0">
                <a:solidFill>
                  <a:schemeClr val="accent1"/>
                </a:solidFill>
              </a:rPr>
              <a:t>Y</a:t>
            </a:r>
            <a:endParaRPr lang="en-US" sz="2800" b="1" dirty="0">
              <a:solidFill>
                <a:schemeClr val="accent1"/>
              </a:solidFill>
            </a:endParaRPr>
          </a:p>
        </p:txBody>
      </p:sp>
      <p:sp>
        <p:nvSpPr>
          <p:cNvPr id="61" name="TextBox 60">
            <a:extLst>
              <a:ext uri="{FF2B5EF4-FFF2-40B4-BE49-F238E27FC236}">
                <a16:creationId xmlns:a16="http://schemas.microsoft.com/office/drawing/2014/main" id="{6FB2D4F1-24B7-5D43-B194-902BF66FBA5C}"/>
              </a:ext>
            </a:extLst>
          </p:cNvPr>
          <p:cNvSpPr txBox="1"/>
          <p:nvPr/>
        </p:nvSpPr>
        <p:spPr>
          <a:xfrm>
            <a:off x="4067411" y="3357201"/>
            <a:ext cx="578567" cy="584775"/>
          </a:xfrm>
          <a:prstGeom prst="rect">
            <a:avLst/>
          </a:prstGeom>
          <a:noFill/>
        </p:spPr>
        <p:txBody>
          <a:bodyPr wrap="square" rtlCol="0">
            <a:spAutoFit/>
          </a:bodyPr>
          <a:lstStyle/>
          <a:p>
            <a:r>
              <a:rPr lang="en-US" sz="3200" b="1" dirty="0"/>
              <a:t>B</a:t>
            </a:r>
            <a:endParaRPr lang="en-US" sz="2400" b="1" dirty="0"/>
          </a:p>
        </p:txBody>
      </p:sp>
      <p:cxnSp>
        <p:nvCxnSpPr>
          <p:cNvPr id="63" name="Straight Connector 62">
            <a:extLst>
              <a:ext uri="{FF2B5EF4-FFF2-40B4-BE49-F238E27FC236}">
                <a16:creationId xmlns:a16="http://schemas.microsoft.com/office/drawing/2014/main" id="{53A8DA3D-17F8-2A4E-9E6C-FC631B5A2879}"/>
              </a:ext>
            </a:extLst>
          </p:cNvPr>
          <p:cNvCxnSpPr>
            <a:cxnSpLocks/>
          </p:cNvCxnSpPr>
          <p:nvPr/>
        </p:nvCxnSpPr>
        <p:spPr>
          <a:xfrm flipH="1">
            <a:off x="6191954" y="4281701"/>
            <a:ext cx="243065" cy="158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544DF9D-4DC6-8A45-9D80-C3311798F506}"/>
              </a:ext>
            </a:extLst>
          </p:cNvPr>
          <p:cNvCxnSpPr>
            <a:cxnSpLocks/>
          </p:cNvCxnSpPr>
          <p:nvPr/>
        </p:nvCxnSpPr>
        <p:spPr>
          <a:xfrm flipH="1" flipV="1">
            <a:off x="5105223" y="4356137"/>
            <a:ext cx="67058" cy="93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06631A-3D22-2D4D-A382-274B1B8B387D}"/>
              </a:ext>
            </a:extLst>
          </p:cNvPr>
          <p:cNvCxnSpPr>
            <a:cxnSpLocks/>
          </p:cNvCxnSpPr>
          <p:nvPr/>
        </p:nvCxnSpPr>
        <p:spPr>
          <a:xfrm flipH="1">
            <a:off x="5109287" y="3829895"/>
            <a:ext cx="2655" cy="5243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44860C-D31E-CD40-A805-D5C9BF2A7FA1}"/>
              </a:ext>
            </a:extLst>
          </p:cNvPr>
          <p:cNvCxnSpPr>
            <a:cxnSpLocks/>
          </p:cNvCxnSpPr>
          <p:nvPr/>
        </p:nvCxnSpPr>
        <p:spPr>
          <a:xfrm flipV="1">
            <a:off x="4701905" y="4440699"/>
            <a:ext cx="278701" cy="863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AE366B2-7658-E14E-8A57-74910C61BEEE}"/>
              </a:ext>
            </a:extLst>
          </p:cNvPr>
          <p:cNvCxnSpPr/>
          <p:nvPr/>
        </p:nvCxnSpPr>
        <p:spPr>
          <a:xfrm flipH="1">
            <a:off x="4999408" y="3729622"/>
            <a:ext cx="243280" cy="1883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8D92D-1739-EC4B-B510-B6DA75AF0D05}"/>
              </a:ext>
            </a:extLst>
          </p:cNvPr>
          <p:cNvCxnSpPr/>
          <p:nvPr/>
        </p:nvCxnSpPr>
        <p:spPr>
          <a:xfrm>
            <a:off x="4879717" y="4355228"/>
            <a:ext cx="152123" cy="1302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031E35-9F53-E84D-9C90-DCCEED8F269C}"/>
              </a:ext>
            </a:extLst>
          </p:cNvPr>
          <p:cNvCxnSpPr/>
          <p:nvPr/>
        </p:nvCxnSpPr>
        <p:spPr>
          <a:xfrm flipH="1" flipV="1">
            <a:off x="3706924" y="4420331"/>
            <a:ext cx="110032" cy="635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1E9FECC-7346-9142-8E4F-0E70819E59B8}"/>
              </a:ext>
            </a:extLst>
          </p:cNvPr>
          <p:cNvCxnSpPr/>
          <p:nvPr/>
        </p:nvCxnSpPr>
        <p:spPr>
          <a:xfrm flipH="1">
            <a:off x="3681019" y="4374563"/>
            <a:ext cx="57649" cy="744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D5281B6-6E33-1848-B9F8-240E7E041178}"/>
              </a:ext>
            </a:extLst>
          </p:cNvPr>
          <p:cNvSpPr txBox="1"/>
          <p:nvPr/>
        </p:nvSpPr>
        <p:spPr>
          <a:xfrm>
            <a:off x="2577137" y="4850619"/>
            <a:ext cx="2369606" cy="430887"/>
          </a:xfrm>
          <a:prstGeom prst="rect">
            <a:avLst/>
          </a:prstGeom>
          <a:noFill/>
        </p:spPr>
        <p:txBody>
          <a:bodyPr wrap="square" rtlCol="0">
            <a:spAutoFit/>
          </a:bodyPr>
          <a:lstStyle/>
          <a:p>
            <a:r>
              <a:rPr lang="en-US" sz="1100" b="1" dirty="0">
                <a:latin typeface="+mj-lt"/>
                <a:cs typeface="Futura Medium" panose="020B0602020204020303" pitchFamily="34" charset="-79"/>
              </a:rPr>
              <a:t>Most likely gaps to be used (if not designed gap) are adjacent gaps</a:t>
            </a:r>
          </a:p>
        </p:txBody>
      </p:sp>
      <p:pic>
        <p:nvPicPr>
          <p:cNvPr id="83" name="Picture 82">
            <a:extLst>
              <a:ext uri="{FF2B5EF4-FFF2-40B4-BE49-F238E27FC236}">
                <a16:creationId xmlns:a16="http://schemas.microsoft.com/office/drawing/2014/main" id="{832B90B4-3703-0B4A-B5B1-B73922D775B8}"/>
              </a:ext>
            </a:extLst>
          </p:cNvPr>
          <p:cNvPicPr>
            <a:picLocks noChangeAspect="1"/>
          </p:cNvPicPr>
          <p:nvPr/>
        </p:nvPicPr>
        <p:blipFill>
          <a:blip r:embed="rId3"/>
          <a:stretch>
            <a:fillRect/>
          </a:stretch>
        </p:blipFill>
        <p:spPr>
          <a:xfrm>
            <a:off x="8894567" y="130607"/>
            <a:ext cx="2975869" cy="1982673"/>
          </a:xfrm>
          <a:prstGeom prst="rect">
            <a:avLst/>
          </a:prstGeom>
        </p:spPr>
      </p:pic>
      <p:sp>
        <p:nvSpPr>
          <p:cNvPr id="84" name="Slide Number Placeholder 83">
            <a:extLst>
              <a:ext uri="{FF2B5EF4-FFF2-40B4-BE49-F238E27FC236}">
                <a16:creationId xmlns:a16="http://schemas.microsoft.com/office/drawing/2014/main" id="{CE6E9E4C-1264-E545-A195-E8ADB98F2108}"/>
              </a:ext>
            </a:extLst>
          </p:cNvPr>
          <p:cNvSpPr>
            <a:spLocks noGrp="1"/>
          </p:cNvSpPr>
          <p:nvPr>
            <p:ph type="sldNum" sz="quarter" idx="12"/>
          </p:nvPr>
        </p:nvSpPr>
        <p:spPr>
          <a:xfrm>
            <a:off x="8610600" y="6209724"/>
            <a:ext cx="2743200" cy="365125"/>
          </a:xfrm>
        </p:spPr>
        <p:txBody>
          <a:bodyPr/>
          <a:lstStyle/>
          <a:p>
            <a:fld id="{FF878F06-CA71-AF4C-A00A-8015B92E4610}" type="slidenum">
              <a:rPr lang="en-US" smtClean="0"/>
              <a:t>57</a:t>
            </a:fld>
            <a:endParaRPr lang="en-US" dirty="0"/>
          </a:p>
        </p:txBody>
      </p:sp>
      <p:cxnSp>
        <p:nvCxnSpPr>
          <p:cNvPr id="7" name="Straight Connector 6">
            <a:extLst>
              <a:ext uri="{FF2B5EF4-FFF2-40B4-BE49-F238E27FC236}">
                <a16:creationId xmlns:a16="http://schemas.microsoft.com/office/drawing/2014/main" id="{5170B910-DC34-854B-A6E3-F985B0F86EB8}"/>
              </a:ext>
            </a:extLst>
          </p:cNvPr>
          <p:cNvCxnSpPr/>
          <p:nvPr/>
        </p:nvCxnSpPr>
        <p:spPr>
          <a:xfrm flipV="1">
            <a:off x="6272983" y="5138530"/>
            <a:ext cx="186149" cy="9034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FA8938-C4F5-0242-B67E-0814DDD16430}"/>
              </a:ext>
            </a:extLst>
          </p:cNvPr>
          <p:cNvCxnSpPr/>
          <p:nvPr/>
        </p:nvCxnSpPr>
        <p:spPr>
          <a:xfrm>
            <a:off x="6459132" y="5138530"/>
            <a:ext cx="6460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45ED58-E94F-AD42-804B-44EE1CD114F6}"/>
              </a:ext>
            </a:extLst>
          </p:cNvPr>
          <p:cNvCxnSpPr/>
          <p:nvPr/>
        </p:nvCxnSpPr>
        <p:spPr>
          <a:xfrm flipV="1">
            <a:off x="7107849" y="4297277"/>
            <a:ext cx="1012954" cy="84125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159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EFCA-3A18-7941-8C45-54D27E1E426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D999498-30FC-DC4D-AC3F-0B3203D4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C74256C-145E-7649-B964-70A87E53ECD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Relation to the Play </a:t>
            </a:r>
          </a:p>
        </p:txBody>
      </p:sp>
      <p:cxnSp>
        <p:nvCxnSpPr>
          <p:cNvPr id="6" name="Straight Connector 5">
            <a:extLst>
              <a:ext uri="{FF2B5EF4-FFF2-40B4-BE49-F238E27FC236}">
                <a16:creationId xmlns:a16="http://schemas.microsoft.com/office/drawing/2014/main" id="{5BD587E5-8B71-8D43-B9C5-183E5CFF60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green, ball, bus, court&#10;&#10;Description automatically generated">
            <a:extLst>
              <a:ext uri="{FF2B5EF4-FFF2-40B4-BE49-F238E27FC236}">
                <a16:creationId xmlns:a16="http://schemas.microsoft.com/office/drawing/2014/main" id="{3D1F7A7E-153F-544A-8E1A-2A1B8B3DE4A1}"/>
              </a:ext>
            </a:extLst>
          </p:cNvPr>
          <p:cNvPicPr>
            <a:picLocks noGrp="1" noChangeAspect="1"/>
          </p:cNvPicPr>
          <p:nvPr>
            <p:ph idx="1"/>
          </p:nvPr>
        </p:nvPicPr>
        <p:blipFill>
          <a:blip r:embed="rId2"/>
          <a:stretch>
            <a:fillRect/>
          </a:stretch>
        </p:blipFill>
        <p:spPr>
          <a:xfrm>
            <a:off x="2276372" y="2138264"/>
            <a:ext cx="7349536" cy="4186313"/>
          </a:xfrm>
        </p:spPr>
      </p:pic>
      <p:sp>
        <p:nvSpPr>
          <p:cNvPr id="38" name="Rectangle 37">
            <a:extLst>
              <a:ext uri="{FF2B5EF4-FFF2-40B4-BE49-F238E27FC236}">
                <a16:creationId xmlns:a16="http://schemas.microsoft.com/office/drawing/2014/main" id="{02517847-1EF9-EE47-BE60-CA3AB3817EF3}"/>
              </a:ext>
            </a:extLst>
          </p:cNvPr>
          <p:cNvSpPr/>
          <p:nvPr/>
        </p:nvSpPr>
        <p:spPr>
          <a:xfrm>
            <a:off x="5950267" y="4520877"/>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E04C3C-11E8-BC4D-B584-42438213551D}"/>
              </a:ext>
            </a:extLst>
          </p:cNvPr>
          <p:cNvSpPr/>
          <p:nvPr/>
        </p:nvSpPr>
        <p:spPr>
          <a:xfrm>
            <a:off x="7409750" y="4520376"/>
            <a:ext cx="171646" cy="158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DC4D96-7759-054D-A28E-422653237180}"/>
              </a:ext>
            </a:extLst>
          </p:cNvPr>
          <p:cNvGrpSpPr/>
          <p:nvPr/>
        </p:nvGrpSpPr>
        <p:grpSpPr>
          <a:xfrm>
            <a:off x="3322926" y="3268417"/>
            <a:ext cx="4627146" cy="2773516"/>
            <a:chOff x="12074" y="2092824"/>
            <a:chExt cx="10152930" cy="4922216"/>
          </a:xfrm>
        </p:grpSpPr>
        <p:sp>
          <p:nvSpPr>
            <p:cNvPr id="11" name="Rectangle 10">
              <a:extLst>
                <a:ext uri="{FF2B5EF4-FFF2-40B4-BE49-F238E27FC236}">
                  <a16:creationId xmlns:a16="http://schemas.microsoft.com/office/drawing/2014/main" id="{4B2D790B-90B9-7040-B57F-B54FE1ED4AA9}"/>
                </a:ext>
              </a:extLst>
            </p:cNvPr>
            <p:cNvSpPr/>
            <p:nvPr/>
          </p:nvSpPr>
          <p:spPr>
            <a:xfrm>
              <a:off x="3788435" y="4297024"/>
              <a:ext cx="376627"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nut 11">
              <a:extLst>
                <a:ext uri="{FF2B5EF4-FFF2-40B4-BE49-F238E27FC236}">
                  <a16:creationId xmlns:a16="http://schemas.microsoft.com/office/drawing/2014/main" id="{F041B3F2-07A4-5744-BEB1-9BFC6BEC085B}"/>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35A31458-84D2-A041-8A8E-834690874D9F}"/>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08772A00-DB13-3E4A-81EE-71FDE2052221}"/>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239220C1-0C43-E647-A445-24AC7496D80F}"/>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DAF0A850-104B-8F44-8ED3-FE8E5615803A}"/>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F3EB11BD-78C9-5E43-9132-3C99B3A3AF41}"/>
                </a:ext>
              </a:extLst>
            </p:cNvPr>
            <p:cNvSpPr txBox="1"/>
            <p:nvPr/>
          </p:nvSpPr>
          <p:spPr>
            <a:xfrm>
              <a:off x="5707989" y="3306071"/>
              <a:ext cx="1185580" cy="1147057"/>
            </a:xfrm>
            <a:prstGeom prst="rect">
              <a:avLst/>
            </a:prstGeom>
            <a:noFill/>
          </p:spPr>
          <p:txBody>
            <a:bodyPr wrap="square" rtlCol="0">
              <a:spAutoFit/>
            </a:bodyPr>
            <a:lstStyle/>
            <a:p>
              <a:r>
                <a:rPr lang="en-US" sz="3600" b="1" dirty="0"/>
                <a:t>T</a:t>
              </a:r>
            </a:p>
          </p:txBody>
        </p:sp>
        <p:sp>
          <p:nvSpPr>
            <p:cNvPr id="18" name="TextBox 17">
              <a:extLst>
                <a:ext uri="{FF2B5EF4-FFF2-40B4-BE49-F238E27FC236}">
                  <a16:creationId xmlns:a16="http://schemas.microsoft.com/office/drawing/2014/main" id="{EA7C2C7B-9150-1944-AD23-2F52C817DC4E}"/>
                </a:ext>
              </a:extLst>
            </p:cNvPr>
            <p:cNvSpPr txBox="1"/>
            <p:nvPr/>
          </p:nvSpPr>
          <p:spPr>
            <a:xfrm>
              <a:off x="3325175" y="3283573"/>
              <a:ext cx="1185580" cy="646330"/>
            </a:xfrm>
            <a:prstGeom prst="rect">
              <a:avLst/>
            </a:prstGeom>
            <a:noFill/>
          </p:spPr>
          <p:txBody>
            <a:bodyPr wrap="square" rtlCol="0">
              <a:spAutoFit/>
            </a:bodyPr>
            <a:lstStyle/>
            <a:p>
              <a:r>
                <a:rPr lang="en-US" sz="3600" b="1" dirty="0"/>
                <a:t>T</a:t>
              </a:r>
            </a:p>
          </p:txBody>
        </p:sp>
        <p:sp>
          <p:nvSpPr>
            <p:cNvPr id="19" name="TextBox 18">
              <a:extLst>
                <a:ext uri="{FF2B5EF4-FFF2-40B4-BE49-F238E27FC236}">
                  <a16:creationId xmlns:a16="http://schemas.microsoft.com/office/drawing/2014/main" id="{A071DA33-548D-9842-8A01-E7DC17F965C5}"/>
                </a:ext>
              </a:extLst>
            </p:cNvPr>
            <p:cNvSpPr txBox="1"/>
            <p:nvPr/>
          </p:nvSpPr>
          <p:spPr>
            <a:xfrm>
              <a:off x="8979424" y="3233107"/>
              <a:ext cx="1185580" cy="1147057"/>
            </a:xfrm>
            <a:prstGeom prst="rect">
              <a:avLst/>
            </a:prstGeom>
            <a:noFill/>
          </p:spPr>
          <p:txBody>
            <a:bodyPr wrap="square" rtlCol="0">
              <a:spAutoFit/>
            </a:bodyPr>
            <a:lstStyle/>
            <a:p>
              <a:r>
                <a:rPr lang="en-US" sz="3600" b="1" dirty="0">
                  <a:solidFill>
                    <a:srgbClr val="FFC000"/>
                  </a:solidFill>
                </a:rPr>
                <a:t>E</a:t>
              </a:r>
            </a:p>
          </p:txBody>
        </p:sp>
        <p:sp>
          <p:nvSpPr>
            <p:cNvPr id="20" name="TextBox 19">
              <a:extLst>
                <a:ext uri="{FF2B5EF4-FFF2-40B4-BE49-F238E27FC236}">
                  <a16:creationId xmlns:a16="http://schemas.microsoft.com/office/drawing/2014/main" id="{449EC602-E410-CC42-84FD-8CD800ABF048}"/>
                </a:ext>
              </a:extLst>
            </p:cNvPr>
            <p:cNvSpPr txBox="1"/>
            <p:nvPr/>
          </p:nvSpPr>
          <p:spPr>
            <a:xfrm>
              <a:off x="5193791" y="4557941"/>
              <a:ext cx="1166442" cy="646330"/>
            </a:xfrm>
            <a:prstGeom prst="rect">
              <a:avLst/>
            </a:prstGeom>
            <a:noFill/>
          </p:spPr>
          <p:txBody>
            <a:bodyPr wrap="square" rtlCol="0">
              <a:spAutoFit/>
            </a:bodyPr>
            <a:lstStyle/>
            <a:p>
              <a:r>
                <a:rPr lang="en-US" sz="3600" b="1" dirty="0">
                  <a:solidFill>
                    <a:schemeClr val="accent1"/>
                  </a:solidFill>
                </a:rPr>
                <a:t>Q</a:t>
              </a:r>
            </a:p>
          </p:txBody>
        </p:sp>
        <p:sp>
          <p:nvSpPr>
            <p:cNvPr id="21" name="TextBox 20">
              <a:extLst>
                <a:ext uri="{FF2B5EF4-FFF2-40B4-BE49-F238E27FC236}">
                  <a16:creationId xmlns:a16="http://schemas.microsoft.com/office/drawing/2014/main" id="{8041B643-8B9A-F24E-A5F9-FB475CF18A27}"/>
                </a:ext>
              </a:extLst>
            </p:cNvPr>
            <p:cNvSpPr txBox="1"/>
            <p:nvPr/>
          </p:nvSpPr>
          <p:spPr>
            <a:xfrm>
              <a:off x="5318677" y="6368710"/>
              <a:ext cx="1166442" cy="646330"/>
            </a:xfrm>
            <a:prstGeom prst="rect">
              <a:avLst/>
            </a:prstGeom>
            <a:noFill/>
          </p:spPr>
          <p:txBody>
            <a:bodyPr wrap="square" rtlCol="0">
              <a:spAutoFit/>
            </a:bodyPr>
            <a:lstStyle/>
            <a:p>
              <a:r>
                <a:rPr lang="en-US" sz="3600" b="1" dirty="0">
                  <a:solidFill>
                    <a:schemeClr val="accent1"/>
                  </a:solidFill>
                </a:rPr>
                <a:t>B</a:t>
              </a:r>
            </a:p>
          </p:txBody>
        </p:sp>
        <p:sp>
          <p:nvSpPr>
            <p:cNvPr id="22" name="TextBox 21">
              <a:extLst>
                <a:ext uri="{FF2B5EF4-FFF2-40B4-BE49-F238E27FC236}">
                  <a16:creationId xmlns:a16="http://schemas.microsoft.com/office/drawing/2014/main" id="{09C9E613-EDFE-E742-B79F-11E79463EEEB}"/>
                </a:ext>
              </a:extLst>
            </p:cNvPr>
            <p:cNvSpPr txBox="1"/>
            <p:nvPr/>
          </p:nvSpPr>
          <p:spPr>
            <a:xfrm>
              <a:off x="7159070" y="3245596"/>
              <a:ext cx="1185580" cy="646330"/>
            </a:xfrm>
            <a:prstGeom prst="rect">
              <a:avLst/>
            </a:prstGeom>
            <a:noFill/>
          </p:spPr>
          <p:txBody>
            <a:bodyPr wrap="square" rtlCol="0">
              <a:spAutoFit/>
            </a:bodyPr>
            <a:lstStyle/>
            <a:p>
              <a:r>
                <a:rPr lang="en-US" sz="3600" b="1" dirty="0"/>
                <a:t>W</a:t>
              </a:r>
            </a:p>
          </p:txBody>
        </p:sp>
        <p:sp>
          <p:nvSpPr>
            <p:cNvPr id="23" name="TextBox 22">
              <a:extLst>
                <a:ext uri="{FF2B5EF4-FFF2-40B4-BE49-F238E27FC236}">
                  <a16:creationId xmlns:a16="http://schemas.microsoft.com/office/drawing/2014/main" id="{4819366D-6836-1C47-8EE5-C6FCA3A0C5C4}"/>
                </a:ext>
              </a:extLst>
            </p:cNvPr>
            <p:cNvSpPr txBox="1"/>
            <p:nvPr/>
          </p:nvSpPr>
          <p:spPr>
            <a:xfrm>
              <a:off x="4133097" y="2092824"/>
              <a:ext cx="1185580" cy="1037812"/>
            </a:xfrm>
            <a:prstGeom prst="rect">
              <a:avLst/>
            </a:prstGeom>
            <a:noFill/>
          </p:spPr>
          <p:txBody>
            <a:bodyPr wrap="square" rtlCol="0">
              <a:spAutoFit/>
            </a:bodyPr>
            <a:lstStyle/>
            <a:p>
              <a:r>
                <a:rPr lang="en-US" sz="3200" b="1" dirty="0"/>
                <a:t>M</a:t>
              </a:r>
              <a:endParaRPr lang="en-US" sz="3600" b="1" dirty="0"/>
            </a:p>
          </p:txBody>
        </p:sp>
        <p:sp>
          <p:nvSpPr>
            <p:cNvPr id="30" name="TextBox 29">
              <a:extLst>
                <a:ext uri="{FF2B5EF4-FFF2-40B4-BE49-F238E27FC236}">
                  <a16:creationId xmlns:a16="http://schemas.microsoft.com/office/drawing/2014/main" id="{5BC56A55-DD86-8A4D-B4DF-26501C0253F3}"/>
                </a:ext>
              </a:extLst>
            </p:cNvPr>
            <p:cNvSpPr txBox="1"/>
            <p:nvPr/>
          </p:nvSpPr>
          <p:spPr>
            <a:xfrm>
              <a:off x="12074" y="3414551"/>
              <a:ext cx="1185580" cy="1147057"/>
            </a:xfrm>
            <a:prstGeom prst="rect">
              <a:avLst/>
            </a:prstGeom>
            <a:noFill/>
          </p:spPr>
          <p:txBody>
            <a:bodyPr wrap="square" rtlCol="0">
              <a:spAutoFit/>
            </a:bodyPr>
            <a:lstStyle/>
            <a:p>
              <a:r>
                <a:rPr lang="en-US" sz="3600" b="1" dirty="0">
                  <a:solidFill>
                    <a:srgbClr val="FF0000"/>
                  </a:solidFill>
                </a:rPr>
                <a:t>E</a:t>
              </a:r>
            </a:p>
          </p:txBody>
        </p:sp>
      </p:grpSp>
      <p:sp>
        <p:nvSpPr>
          <p:cNvPr id="40" name="TextBox 39">
            <a:extLst>
              <a:ext uri="{FF2B5EF4-FFF2-40B4-BE49-F238E27FC236}">
                <a16:creationId xmlns:a16="http://schemas.microsoft.com/office/drawing/2014/main" id="{219AD4BE-63F6-5144-B180-D5446FE38C1C}"/>
              </a:ext>
            </a:extLst>
          </p:cNvPr>
          <p:cNvSpPr txBox="1"/>
          <p:nvPr/>
        </p:nvSpPr>
        <p:spPr>
          <a:xfrm>
            <a:off x="5770290" y="5232104"/>
            <a:ext cx="531600" cy="584775"/>
          </a:xfrm>
          <a:prstGeom prst="rect">
            <a:avLst/>
          </a:prstGeom>
          <a:noFill/>
        </p:spPr>
        <p:txBody>
          <a:bodyPr wrap="square" rtlCol="0">
            <a:spAutoFit/>
          </a:bodyPr>
          <a:lstStyle/>
          <a:p>
            <a:r>
              <a:rPr lang="en-US" sz="3200" b="1" dirty="0">
                <a:solidFill>
                  <a:schemeClr val="accent1"/>
                </a:solidFill>
              </a:rPr>
              <a:t>F</a:t>
            </a:r>
            <a:endParaRPr lang="en-US" b="1" dirty="0">
              <a:solidFill>
                <a:schemeClr val="accent1"/>
              </a:solidFill>
            </a:endParaRPr>
          </a:p>
        </p:txBody>
      </p:sp>
      <p:cxnSp>
        <p:nvCxnSpPr>
          <p:cNvPr id="42" name="Straight Connector 41">
            <a:extLst>
              <a:ext uri="{FF2B5EF4-FFF2-40B4-BE49-F238E27FC236}">
                <a16:creationId xmlns:a16="http://schemas.microsoft.com/office/drawing/2014/main" id="{324AF797-629A-EC44-A061-E03BD6ABEB5D}"/>
              </a:ext>
            </a:extLst>
          </p:cNvPr>
          <p:cNvCxnSpPr>
            <a:cxnSpLocks/>
          </p:cNvCxnSpPr>
          <p:nvPr/>
        </p:nvCxnSpPr>
        <p:spPr>
          <a:xfrm flipV="1">
            <a:off x="6060575" y="4440105"/>
            <a:ext cx="670176" cy="115166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F81031-F327-864D-9245-10D6F01EF70C}"/>
              </a:ext>
            </a:extLst>
          </p:cNvPr>
          <p:cNvCxnSpPr>
            <a:cxnSpLocks/>
          </p:cNvCxnSpPr>
          <p:nvPr/>
        </p:nvCxnSpPr>
        <p:spPr>
          <a:xfrm>
            <a:off x="6580133" y="4317754"/>
            <a:ext cx="342300" cy="1997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EF00757-8D86-534C-8C48-82F53EF30223}"/>
              </a:ext>
            </a:extLst>
          </p:cNvPr>
          <p:cNvCxnSpPr>
            <a:stCxn id="21" idx="2"/>
          </p:cNvCxnSpPr>
          <p:nvPr/>
        </p:nvCxnSpPr>
        <p:spPr>
          <a:xfrm>
            <a:off x="6007183" y="6041933"/>
            <a:ext cx="2658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DBBBBCE-5083-9347-A261-D2693F1E151B}"/>
              </a:ext>
            </a:extLst>
          </p:cNvPr>
          <p:cNvSpPr txBox="1"/>
          <p:nvPr/>
        </p:nvSpPr>
        <p:spPr>
          <a:xfrm>
            <a:off x="4731085" y="2235325"/>
            <a:ext cx="3456094" cy="369332"/>
          </a:xfrm>
          <a:prstGeom prst="rect">
            <a:avLst/>
          </a:prstGeom>
          <a:noFill/>
        </p:spPr>
        <p:txBody>
          <a:bodyPr wrap="square" rtlCol="0">
            <a:spAutoFit/>
          </a:bodyPr>
          <a:lstStyle/>
          <a:p>
            <a:r>
              <a:rPr lang="en-US" dirty="0">
                <a:solidFill>
                  <a:schemeClr val="bg2">
                    <a:lumMod val="25000"/>
                  </a:schemeClr>
                </a:solidFill>
              </a:rPr>
              <a:t>Weak Iso vs. Even (Over)</a:t>
            </a:r>
          </a:p>
        </p:txBody>
      </p:sp>
      <p:cxnSp>
        <p:nvCxnSpPr>
          <p:cNvPr id="52" name="Straight Connector 51">
            <a:extLst>
              <a:ext uri="{FF2B5EF4-FFF2-40B4-BE49-F238E27FC236}">
                <a16:creationId xmlns:a16="http://schemas.microsoft.com/office/drawing/2014/main" id="{DA7DE8DB-0F72-F34E-8137-1D290ABA53E0}"/>
              </a:ext>
            </a:extLst>
          </p:cNvPr>
          <p:cNvCxnSpPr>
            <a:stCxn id="14" idx="1"/>
          </p:cNvCxnSpPr>
          <p:nvPr/>
        </p:nvCxnSpPr>
        <p:spPr>
          <a:xfrm flipH="1" flipV="1">
            <a:off x="6272983" y="4382982"/>
            <a:ext cx="163079" cy="1024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B880CC7-FBD1-CA49-8A8B-34A7FC7A943E}"/>
              </a:ext>
            </a:extLst>
          </p:cNvPr>
          <p:cNvCxnSpPr/>
          <p:nvPr/>
        </p:nvCxnSpPr>
        <p:spPr>
          <a:xfrm flipV="1">
            <a:off x="5926429" y="4339525"/>
            <a:ext cx="98342" cy="700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57DF1C1-5129-3144-A96B-4C4BD5EE8601}"/>
              </a:ext>
            </a:extLst>
          </p:cNvPr>
          <p:cNvCxnSpPr/>
          <p:nvPr/>
        </p:nvCxnSpPr>
        <p:spPr>
          <a:xfrm flipH="1" flipV="1">
            <a:off x="5725438" y="3830010"/>
            <a:ext cx="313910" cy="5110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3A7B17-0D86-174D-AFC6-33D7EEACDE1F}"/>
              </a:ext>
            </a:extLst>
          </p:cNvPr>
          <p:cNvCxnSpPr>
            <a:cxnSpLocks/>
          </p:cNvCxnSpPr>
          <p:nvPr/>
        </p:nvCxnSpPr>
        <p:spPr>
          <a:xfrm flipV="1">
            <a:off x="5536531" y="3713366"/>
            <a:ext cx="422672" cy="1975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19E8C7E-2AB2-9D45-B260-1DEAE6F22C87}"/>
              </a:ext>
            </a:extLst>
          </p:cNvPr>
          <p:cNvSpPr txBox="1"/>
          <p:nvPr/>
        </p:nvSpPr>
        <p:spPr>
          <a:xfrm>
            <a:off x="3735870" y="4297277"/>
            <a:ext cx="590427" cy="584775"/>
          </a:xfrm>
          <a:prstGeom prst="rect">
            <a:avLst/>
          </a:prstGeom>
          <a:noFill/>
        </p:spPr>
        <p:txBody>
          <a:bodyPr wrap="square" rtlCol="0">
            <a:spAutoFit/>
          </a:bodyPr>
          <a:lstStyle/>
          <a:p>
            <a:r>
              <a:rPr lang="en-US" sz="3200" b="1" dirty="0">
                <a:solidFill>
                  <a:schemeClr val="accent1"/>
                </a:solidFill>
              </a:rPr>
              <a:t>Y</a:t>
            </a:r>
            <a:endParaRPr lang="en-US" sz="2800" b="1" dirty="0">
              <a:solidFill>
                <a:schemeClr val="accent1"/>
              </a:solidFill>
            </a:endParaRPr>
          </a:p>
        </p:txBody>
      </p:sp>
      <p:sp>
        <p:nvSpPr>
          <p:cNvPr id="61" name="TextBox 60">
            <a:extLst>
              <a:ext uri="{FF2B5EF4-FFF2-40B4-BE49-F238E27FC236}">
                <a16:creationId xmlns:a16="http://schemas.microsoft.com/office/drawing/2014/main" id="{6FB2D4F1-24B7-5D43-B194-902BF66FBA5C}"/>
              </a:ext>
            </a:extLst>
          </p:cNvPr>
          <p:cNvSpPr txBox="1"/>
          <p:nvPr/>
        </p:nvSpPr>
        <p:spPr>
          <a:xfrm>
            <a:off x="4067411" y="3357201"/>
            <a:ext cx="578567" cy="584775"/>
          </a:xfrm>
          <a:prstGeom prst="rect">
            <a:avLst/>
          </a:prstGeom>
          <a:noFill/>
        </p:spPr>
        <p:txBody>
          <a:bodyPr wrap="square" rtlCol="0">
            <a:spAutoFit/>
          </a:bodyPr>
          <a:lstStyle/>
          <a:p>
            <a:r>
              <a:rPr lang="en-US" sz="3200" b="1" dirty="0"/>
              <a:t>B</a:t>
            </a:r>
            <a:endParaRPr lang="en-US" sz="2400" b="1" dirty="0"/>
          </a:p>
        </p:txBody>
      </p:sp>
      <p:cxnSp>
        <p:nvCxnSpPr>
          <p:cNvPr id="63" name="Straight Connector 62">
            <a:extLst>
              <a:ext uri="{FF2B5EF4-FFF2-40B4-BE49-F238E27FC236}">
                <a16:creationId xmlns:a16="http://schemas.microsoft.com/office/drawing/2014/main" id="{53A8DA3D-17F8-2A4E-9E6C-FC631B5A2879}"/>
              </a:ext>
            </a:extLst>
          </p:cNvPr>
          <p:cNvCxnSpPr>
            <a:cxnSpLocks/>
          </p:cNvCxnSpPr>
          <p:nvPr/>
        </p:nvCxnSpPr>
        <p:spPr>
          <a:xfrm flipH="1">
            <a:off x="6191954" y="4281701"/>
            <a:ext cx="243065" cy="158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544DF9D-4DC6-8A45-9D80-C3311798F506}"/>
              </a:ext>
            </a:extLst>
          </p:cNvPr>
          <p:cNvCxnSpPr>
            <a:cxnSpLocks/>
          </p:cNvCxnSpPr>
          <p:nvPr/>
        </p:nvCxnSpPr>
        <p:spPr>
          <a:xfrm flipH="1" flipV="1">
            <a:off x="5105223" y="4356137"/>
            <a:ext cx="67058" cy="93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06631A-3D22-2D4D-A382-274B1B8B387D}"/>
              </a:ext>
            </a:extLst>
          </p:cNvPr>
          <p:cNvCxnSpPr>
            <a:cxnSpLocks/>
          </p:cNvCxnSpPr>
          <p:nvPr/>
        </p:nvCxnSpPr>
        <p:spPr>
          <a:xfrm flipH="1">
            <a:off x="5109287" y="3829895"/>
            <a:ext cx="2655" cy="5243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44860C-D31E-CD40-A805-D5C9BF2A7FA1}"/>
              </a:ext>
            </a:extLst>
          </p:cNvPr>
          <p:cNvCxnSpPr>
            <a:cxnSpLocks/>
          </p:cNvCxnSpPr>
          <p:nvPr/>
        </p:nvCxnSpPr>
        <p:spPr>
          <a:xfrm flipV="1">
            <a:off x="4701905" y="4440699"/>
            <a:ext cx="278701" cy="863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AE366B2-7658-E14E-8A57-74910C61BEEE}"/>
              </a:ext>
            </a:extLst>
          </p:cNvPr>
          <p:cNvCxnSpPr/>
          <p:nvPr/>
        </p:nvCxnSpPr>
        <p:spPr>
          <a:xfrm flipH="1">
            <a:off x="4999408" y="3729622"/>
            <a:ext cx="243280" cy="1883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528D92D-1739-EC4B-B510-B6DA75AF0D05}"/>
              </a:ext>
            </a:extLst>
          </p:cNvPr>
          <p:cNvCxnSpPr/>
          <p:nvPr/>
        </p:nvCxnSpPr>
        <p:spPr>
          <a:xfrm>
            <a:off x="4879717" y="4355228"/>
            <a:ext cx="152123" cy="1302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031E35-9F53-E84D-9C90-DCCEED8F269C}"/>
              </a:ext>
            </a:extLst>
          </p:cNvPr>
          <p:cNvCxnSpPr/>
          <p:nvPr/>
        </p:nvCxnSpPr>
        <p:spPr>
          <a:xfrm flipH="1" flipV="1">
            <a:off x="3706924" y="4420331"/>
            <a:ext cx="110032" cy="635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1E9FECC-7346-9142-8E4F-0E70819E59B8}"/>
              </a:ext>
            </a:extLst>
          </p:cNvPr>
          <p:cNvCxnSpPr/>
          <p:nvPr/>
        </p:nvCxnSpPr>
        <p:spPr>
          <a:xfrm flipH="1">
            <a:off x="3681019" y="4374563"/>
            <a:ext cx="57649" cy="744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D5281B6-6E33-1848-B9F8-240E7E041178}"/>
              </a:ext>
            </a:extLst>
          </p:cNvPr>
          <p:cNvSpPr txBox="1"/>
          <p:nvPr/>
        </p:nvSpPr>
        <p:spPr>
          <a:xfrm>
            <a:off x="2469915" y="4932020"/>
            <a:ext cx="2369606" cy="430887"/>
          </a:xfrm>
          <a:prstGeom prst="rect">
            <a:avLst/>
          </a:prstGeom>
          <a:noFill/>
        </p:spPr>
        <p:txBody>
          <a:bodyPr wrap="square" rtlCol="0">
            <a:spAutoFit/>
          </a:bodyPr>
          <a:lstStyle/>
          <a:p>
            <a:r>
              <a:rPr lang="en-US" sz="1100" b="1" dirty="0">
                <a:latin typeface="+mj-lt"/>
                <a:cs typeface="Futura Medium" panose="020B0602020204020303" pitchFamily="34" charset="-79"/>
              </a:rPr>
              <a:t>Most likely gaps to be used (if not designed gap) are adjacent gaps</a:t>
            </a:r>
          </a:p>
        </p:txBody>
      </p:sp>
      <p:pic>
        <p:nvPicPr>
          <p:cNvPr id="83" name="Picture 82">
            <a:extLst>
              <a:ext uri="{FF2B5EF4-FFF2-40B4-BE49-F238E27FC236}">
                <a16:creationId xmlns:a16="http://schemas.microsoft.com/office/drawing/2014/main" id="{832B90B4-3703-0B4A-B5B1-B73922D775B8}"/>
              </a:ext>
            </a:extLst>
          </p:cNvPr>
          <p:cNvPicPr>
            <a:picLocks noChangeAspect="1"/>
          </p:cNvPicPr>
          <p:nvPr/>
        </p:nvPicPr>
        <p:blipFill>
          <a:blip r:embed="rId3"/>
          <a:stretch>
            <a:fillRect/>
          </a:stretch>
        </p:blipFill>
        <p:spPr>
          <a:xfrm>
            <a:off x="8894567" y="130607"/>
            <a:ext cx="2975869" cy="1982673"/>
          </a:xfrm>
          <a:prstGeom prst="rect">
            <a:avLst/>
          </a:prstGeom>
        </p:spPr>
      </p:pic>
      <p:sp>
        <p:nvSpPr>
          <p:cNvPr id="84" name="Slide Number Placeholder 83">
            <a:extLst>
              <a:ext uri="{FF2B5EF4-FFF2-40B4-BE49-F238E27FC236}">
                <a16:creationId xmlns:a16="http://schemas.microsoft.com/office/drawing/2014/main" id="{CE6E9E4C-1264-E545-A195-E8ADB98F2108}"/>
              </a:ext>
            </a:extLst>
          </p:cNvPr>
          <p:cNvSpPr>
            <a:spLocks noGrp="1"/>
          </p:cNvSpPr>
          <p:nvPr>
            <p:ph type="sldNum" sz="quarter" idx="12"/>
          </p:nvPr>
        </p:nvSpPr>
        <p:spPr>
          <a:xfrm>
            <a:off x="8610600" y="6209724"/>
            <a:ext cx="2743200" cy="365125"/>
          </a:xfrm>
        </p:spPr>
        <p:txBody>
          <a:bodyPr/>
          <a:lstStyle/>
          <a:p>
            <a:fld id="{FF878F06-CA71-AF4C-A00A-8015B92E4610}" type="slidenum">
              <a:rPr lang="en-US" smtClean="0"/>
              <a:t>58</a:t>
            </a:fld>
            <a:endParaRPr lang="en-US" dirty="0"/>
          </a:p>
        </p:txBody>
      </p:sp>
      <p:cxnSp>
        <p:nvCxnSpPr>
          <p:cNvPr id="7" name="Straight Connector 6">
            <a:extLst>
              <a:ext uri="{FF2B5EF4-FFF2-40B4-BE49-F238E27FC236}">
                <a16:creationId xmlns:a16="http://schemas.microsoft.com/office/drawing/2014/main" id="{5170B910-DC34-854B-A6E3-F985B0F86EB8}"/>
              </a:ext>
            </a:extLst>
          </p:cNvPr>
          <p:cNvCxnSpPr/>
          <p:nvPr/>
        </p:nvCxnSpPr>
        <p:spPr>
          <a:xfrm flipV="1">
            <a:off x="6272983" y="5138530"/>
            <a:ext cx="186149" cy="9034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45ED58-E94F-AD42-804B-44EE1CD114F6}"/>
              </a:ext>
            </a:extLst>
          </p:cNvPr>
          <p:cNvCxnSpPr>
            <a:cxnSpLocks/>
          </p:cNvCxnSpPr>
          <p:nvPr/>
        </p:nvCxnSpPr>
        <p:spPr>
          <a:xfrm flipH="1" flipV="1">
            <a:off x="5364558" y="4317754"/>
            <a:ext cx="1101750" cy="83565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21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AF54-B22A-6B47-8D09-2EE54501E6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A3730E8-07C2-9648-A430-8B7444580AAE}"/>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59</a:t>
            </a:fld>
            <a:endParaRPr lang="en-US"/>
          </a:p>
        </p:txBody>
      </p:sp>
      <p:sp>
        <p:nvSpPr>
          <p:cNvPr id="5" name="Rectangle 7">
            <a:extLst>
              <a:ext uri="{FF2B5EF4-FFF2-40B4-BE49-F238E27FC236}">
                <a16:creationId xmlns:a16="http://schemas.microsoft.com/office/drawing/2014/main" id="{8E204DFA-F592-254B-BD68-CB391BBD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043F66-6AFD-CE4C-9CA2-92D1EAE3AE3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Highest Rated Player Alignments by Front (Model 2)</a:t>
            </a:r>
          </a:p>
        </p:txBody>
      </p:sp>
      <p:cxnSp>
        <p:nvCxnSpPr>
          <p:cNvPr id="7" name="Straight Connector 9">
            <a:extLst>
              <a:ext uri="{FF2B5EF4-FFF2-40B4-BE49-F238E27FC236}">
                <a16:creationId xmlns:a16="http://schemas.microsoft.com/office/drawing/2014/main" id="{481021F8-C3D6-D146-B3B8-F24996C7BA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8FD003-66C4-5D4D-A07B-6235184EB7D4}"/>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9" name="Slide Number Placeholder 2">
            <a:extLst>
              <a:ext uri="{FF2B5EF4-FFF2-40B4-BE49-F238E27FC236}">
                <a16:creationId xmlns:a16="http://schemas.microsoft.com/office/drawing/2014/main" id="{BA9A33A8-E066-2A4E-96E9-699836A8A62B}"/>
              </a:ext>
            </a:extLst>
          </p:cNvPr>
          <p:cNvSpPr txBox="1">
            <a:spLocks/>
          </p:cNvSpPr>
          <p:nvPr/>
        </p:nvSpPr>
        <p:spPr>
          <a:xfrm>
            <a:off x="8610600" y="6226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878F06-CA71-AF4C-A00A-8015B92E4610}" type="slidenum">
              <a:rPr lang="en-US" smtClean="0"/>
              <a:pPr/>
              <a:t>59</a:t>
            </a:fld>
            <a:endParaRPr lang="en-US"/>
          </a:p>
        </p:txBody>
      </p:sp>
      <p:sp>
        <p:nvSpPr>
          <p:cNvPr id="14" name="Rectangle 13">
            <a:extLst>
              <a:ext uri="{FF2B5EF4-FFF2-40B4-BE49-F238E27FC236}">
                <a16:creationId xmlns:a16="http://schemas.microsoft.com/office/drawing/2014/main" id="{76287689-517C-7046-B4DC-77C275C2AAE5}"/>
              </a:ext>
            </a:extLst>
          </p:cNvPr>
          <p:cNvSpPr/>
          <p:nvPr/>
        </p:nvSpPr>
        <p:spPr>
          <a:xfrm>
            <a:off x="413194" y="2318226"/>
            <a:ext cx="11316844" cy="38545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68DCC2-FF1D-654F-9218-6C05293D2E74}"/>
              </a:ext>
            </a:extLst>
          </p:cNvPr>
          <p:cNvSpPr txBox="1"/>
          <p:nvPr/>
        </p:nvSpPr>
        <p:spPr>
          <a:xfrm>
            <a:off x="2425700" y="5531983"/>
            <a:ext cx="6943725" cy="261610"/>
          </a:xfrm>
          <a:prstGeom prst="rect">
            <a:avLst/>
          </a:prstGeom>
          <a:noFill/>
        </p:spPr>
        <p:txBody>
          <a:bodyPr wrap="square" rtlCol="0">
            <a:spAutoFit/>
          </a:bodyPr>
          <a:lstStyle/>
          <a:p>
            <a:r>
              <a:rPr lang="en-US" sz="1100" dirty="0"/>
              <a:t>(Just off list at Outside: #6 Melvin Ingram, #7 Cameron Jordan, #8 Everson Griffin, #9 Marcus Davenport) </a:t>
            </a:r>
          </a:p>
        </p:txBody>
      </p:sp>
      <p:pic>
        <p:nvPicPr>
          <p:cNvPr id="22" name="Picture 21">
            <a:extLst>
              <a:ext uri="{FF2B5EF4-FFF2-40B4-BE49-F238E27FC236}">
                <a16:creationId xmlns:a16="http://schemas.microsoft.com/office/drawing/2014/main" id="{C4014549-B4DA-F24A-BC32-1246A940A256}"/>
              </a:ext>
            </a:extLst>
          </p:cNvPr>
          <p:cNvPicPr>
            <a:picLocks noChangeAspect="1"/>
          </p:cNvPicPr>
          <p:nvPr/>
        </p:nvPicPr>
        <p:blipFill>
          <a:blip r:embed="rId3"/>
          <a:stretch>
            <a:fillRect/>
          </a:stretch>
        </p:blipFill>
        <p:spPr>
          <a:xfrm>
            <a:off x="763365" y="2474117"/>
            <a:ext cx="10881170" cy="1358643"/>
          </a:xfrm>
          <a:prstGeom prst="rect">
            <a:avLst/>
          </a:prstGeom>
        </p:spPr>
      </p:pic>
      <p:pic>
        <p:nvPicPr>
          <p:cNvPr id="27" name="Picture 26">
            <a:extLst>
              <a:ext uri="{FF2B5EF4-FFF2-40B4-BE49-F238E27FC236}">
                <a16:creationId xmlns:a16="http://schemas.microsoft.com/office/drawing/2014/main" id="{3E8698A0-9F44-784C-97DF-98806FFBAA97}"/>
              </a:ext>
            </a:extLst>
          </p:cNvPr>
          <p:cNvPicPr>
            <a:picLocks noChangeAspect="1"/>
          </p:cNvPicPr>
          <p:nvPr/>
        </p:nvPicPr>
        <p:blipFill>
          <a:blip r:embed="rId4"/>
          <a:stretch>
            <a:fillRect/>
          </a:stretch>
        </p:blipFill>
        <p:spPr>
          <a:xfrm>
            <a:off x="2509266" y="4050063"/>
            <a:ext cx="7124700" cy="1435100"/>
          </a:xfrm>
          <a:prstGeom prst="rect">
            <a:avLst/>
          </a:prstGeom>
        </p:spPr>
      </p:pic>
    </p:spTree>
    <p:extLst>
      <p:ext uri="{BB962C8B-B14F-4D97-AF65-F5344CB8AC3E}">
        <p14:creationId xmlns:p14="http://schemas.microsoft.com/office/powerpoint/2010/main" val="312859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E55E9-6119-B54B-81EA-308F23705B96}"/>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Positional Considerations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CFEFC6-3C25-0741-9340-8B9C1D139B08}"/>
              </a:ext>
            </a:extLst>
          </p:cNvPr>
          <p:cNvSpPr>
            <a:spLocks noGrp="1"/>
          </p:cNvSpPr>
          <p:nvPr>
            <p:ph idx="1"/>
          </p:nvPr>
        </p:nvSpPr>
        <p:spPr>
          <a:xfrm>
            <a:off x="838199" y="2057139"/>
            <a:ext cx="10614103" cy="4800861"/>
          </a:xfrm>
        </p:spPr>
        <p:txBody>
          <a:bodyPr>
            <a:normAutofit/>
          </a:bodyPr>
          <a:lstStyle/>
          <a:p>
            <a:r>
              <a:rPr lang="en-US" sz="2400" dirty="0">
                <a:solidFill>
                  <a:schemeClr val="bg1"/>
                </a:solidFill>
              </a:rPr>
              <a:t>There is a wide variety of schematic responsibility across the defensive line. This presents several sources of variation that must be controlled for in analysis:</a:t>
            </a:r>
          </a:p>
          <a:p>
            <a:pPr lvl="1"/>
            <a:r>
              <a:rPr lang="en-US" sz="2000" dirty="0">
                <a:solidFill>
                  <a:schemeClr val="bg1"/>
                </a:solidFill>
              </a:rPr>
              <a:t>Varying responsibility within positions (intra-position variation)</a:t>
            </a:r>
          </a:p>
          <a:p>
            <a:pPr lvl="2"/>
            <a:r>
              <a:rPr lang="en-US" sz="1400" dirty="0">
                <a:solidFill>
                  <a:schemeClr val="bg1"/>
                </a:solidFill>
              </a:rPr>
              <a:t>Different alignments (ex: 1,3,5,2i, etc.) are responsible for different responsibilities</a:t>
            </a:r>
          </a:p>
          <a:p>
            <a:pPr lvl="3"/>
            <a:r>
              <a:rPr lang="en-US" sz="1200" dirty="0">
                <a:solidFill>
                  <a:schemeClr val="bg1"/>
                </a:solidFill>
              </a:rPr>
              <a:t>A 1-technique and a 0 technique are both defensive tackles (and both are A-gap defenders), but 0s are frequently tasked with playing 2 gaps in the run game, whereas 1-techs are more frequently asked with playing 1 gap, and are also generally more likely to contribute in 1-on-1  pass rush situations. Responsibility and skillset utilized are quite different even though both are DTs.</a:t>
            </a:r>
          </a:p>
          <a:p>
            <a:pPr lvl="1"/>
            <a:r>
              <a:rPr lang="en-US" sz="2100" dirty="0">
                <a:solidFill>
                  <a:schemeClr val="bg1"/>
                </a:solidFill>
              </a:rPr>
              <a:t>Different defenses require different responsibilities (inter-defense variation)</a:t>
            </a:r>
          </a:p>
          <a:p>
            <a:pPr lvl="2"/>
            <a:r>
              <a:rPr lang="en-US" sz="1400" dirty="0">
                <a:solidFill>
                  <a:schemeClr val="bg1"/>
                </a:solidFill>
              </a:rPr>
              <a:t>It is therefore reasonable to assume that variance of skill occurs within each position, as different responsibilities may be more valuable or more difficult (e.g. a 3-tech vs. a 4i) </a:t>
            </a:r>
          </a:p>
          <a:p>
            <a:pPr lvl="3"/>
            <a:r>
              <a:rPr lang="en-US" sz="1200" dirty="0">
                <a:solidFill>
                  <a:schemeClr val="bg1"/>
                </a:solidFill>
              </a:rPr>
              <a:t>A 4i is responsible for gap-stuffing and player control, with little pass responsibility, whereas a 3-tech is generally responsible for playing one gap in the run game and has more individual importance in pass rush (particularly in 1-on-1 pass rush situations). Even though these are both DTs and B-gap players, they require different skillsets and are thus pre-selected based upon their individual traits. </a:t>
            </a:r>
          </a:p>
          <a:p>
            <a:pPr lvl="1"/>
            <a:r>
              <a:rPr lang="en-US" sz="1800" dirty="0">
                <a:solidFill>
                  <a:schemeClr val="bg1"/>
                </a:solidFill>
              </a:rPr>
              <a:t>Intra-player variation</a:t>
            </a:r>
          </a:p>
          <a:p>
            <a:pPr lvl="2"/>
            <a:r>
              <a:rPr lang="en-US" sz="1400" dirty="0">
                <a:solidFill>
                  <a:schemeClr val="bg1"/>
                </a:solidFill>
              </a:rPr>
              <a:t>Given the variety of responsibility and skillsets across different alignments, a given player is almost certain to have different levels of effectiveness at any given alignment. </a:t>
            </a:r>
            <a:endParaRPr lang="en-US" sz="1200" dirty="0">
              <a:solidFill>
                <a:schemeClr val="bg1"/>
              </a:solidFill>
            </a:endParaRPr>
          </a:p>
          <a:p>
            <a:pPr lvl="3"/>
            <a:r>
              <a:rPr lang="en-US" sz="1050" dirty="0">
                <a:solidFill>
                  <a:schemeClr val="bg1"/>
                </a:solidFill>
              </a:rPr>
              <a:t>Further, most football coaches believe that effectiveness is determined by quantity of reps practicing or performing a specific assignment.  As such, players who have taken few snaps at a particular alignment will likely perform less effectively in those roles.</a:t>
            </a:r>
          </a:p>
        </p:txBody>
      </p:sp>
      <p:pic>
        <p:nvPicPr>
          <p:cNvPr id="6" name="Picture 5" descr="A close up of a sign&#10;&#10;Description automatically generated">
            <a:extLst>
              <a:ext uri="{FF2B5EF4-FFF2-40B4-BE49-F238E27FC236}">
                <a16:creationId xmlns:a16="http://schemas.microsoft.com/office/drawing/2014/main" id="{3E26F5D5-0755-9F44-A4F8-3E1B9EE2F7C0}"/>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4" name="Slide Number Placeholder 3">
            <a:extLst>
              <a:ext uri="{FF2B5EF4-FFF2-40B4-BE49-F238E27FC236}">
                <a16:creationId xmlns:a16="http://schemas.microsoft.com/office/drawing/2014/main" id="{CD2D8C07-4BA1-1344-BE4E-953D6ABEC5CF}"/>
              </a:ext>
            </a:extLst>
          </p:cNvPr>
          <p:cNvSpPr>
            <a:spLocks noGrp="1"/>
          </p:cNvSpPr>
          <p:nvPr>
            <p:ph type="sldNum" sz="quarter" idx="12"/>
          </p:nvPr>
        </p:nvSpPr>
        <p:spPr>
          <a:xfrm>
            <a:off x="8610600" y="6201452"/>
            <a:ext cx="2743200" cy="365125"/>
          </a:xfrm>
        </p:spPr>
        <p:txBody>
          <a:bodyPr/>
          <a:lstStyle/>
          <a:p>
            <a:fld id="{FF878F06-CA71-AF4C-A00A-8015B92E4610}" type="slidenum">
              <a:rPr lang="en-US" smtClean="0"/>
              <a:t>6</a:t>
            </a:fld>
            <a:endParaRPr lang="en-US" dirty="0"/>
          </a:p>
        </p:txBody>
      </p:sp>
    </p:spTree>
    <p:extLst>
      <p:ext uri="{BB962C8B-B14F-4D97-AF65-F5344CB8AC3E}">
        <p14:creationId xmlns:p14="http://schemas.microsoft.com/office/powerpoint/2010/main" val="1735316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22CFB-32BD-B141-B2D8-740B9EAB3E11}"/>
              </a:ext>
            </a:extLst>
          </p:cNvPr>
          <p:cNvSpPr>
            <a:spLocks noGrp="1"/>
          </p:cNvSpPr>
          <p:nvPr>
            <p:ph type="ctrTitle"/>
          </p:nvPr>
        </p:nvSpPr>
        <p:spPr>
          <a:xfrm>
            <a:off x="1524000" y="1122362"/>
            <a:ext cx="9144000" cy="2840037"/>
          </a:xfrm>
        </p:spPr>
        <p:txBody>
          <a:bodyPr>
            <a:normAutofit/>
          </a:bodyPr>
          <a:lstStyle/>
          <a:p>
            <a:r>
              <a:rPr lang="en-US" sz="4800" dirty="0"/>
              <a:t>Fundamental Issues with</a:t>
            </a:r>
            <a:br>
              <a:rPr lang="en-US" sz="4800" dirty="0"/>
            </a:br>
            <a:r>
              <a:rPr lang="en-US" sz="4800" dirty="0"/>
              <a:t>Performance Statistics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D49C49-7D2D-D945-87F1-B331C8AA1243}"/>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3" name="Slide Number Placeholder 2">
            <a:extLst>
              <a:ext uri="{FF2B5EF4-FFF2-40B4-BE49-F238E27FC236}">
                <a16:creationId xmlns:a16="http://schemas.microsoft.com/office/drawing/2014/main" id="{1AB71D7A-1F8E-A049-9172-8AD96EE17D84}"/>
              </a:ext>
            </a:extLst>
          </p:cNvPr>
          <p:cNvSpPr>
            <a:spLocks noGrp="1"/>
          </p:cNvSpPr>
          <p:nvPr>
            <p:ph type="sldNum" sz="quarter" idx="12"/>
          </p:nvPr>
        </p:nvSpPr>
        <p:spPr>
          <a:xfrm>
            <a:off x="8610600" y="6244651"/>
            <a:ext cx="2743200" cy="365125"/>
          </a:xfrm>
        </p:spPr>
        <p:txBody>
          <a:bodyPr/>
          <a:lstStyle/>
          <a:p>
            <a:fld id="{FF878F06-CA71-AF4C-A00A-8015B92E4610}" type="slidenum">
              <a:rPr lang="en-US" smtClean="0"/>
              <a:t>60</a:t>
            </a:fld>
            <a:endParaRPr lang="en-US"/>
          </a:p>
        </p:txBody>
      </p:sp>
    </p:spTree>
    <p:extLst>
      <p:ext uri="{BB962C8B-B14F-4D97-AF65-F5344CB8AC3E}">
        <p14:creationId xmlns:p14="http://schemas.microsoft.com/office/powerpoint/2010/main" val="1899254734"/>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AF54-B22A-6B47-8D09-2EE54501E6A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A3730E8-07C2-9648-A430-8B7444580AAE}"/>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61</a:t>
            </a:fld>
            <a:endParaRPr lang="en-US"/>
          </a:p>
        </p:txBody>
      </p:sp>
      <p:sp>
        <p:nvSpPr>
          <p:cNvPr id="5" name="Rectangle 7">
            <a:extLst>
              <a:ext uri="{FF2B5EF4-FFF2-40B4-BE49-F238E27FC236}">
                <a16:creationId xmlns:a16="http://schemas.microsoft.com/office/drawing/2014/main" id="{8E204DFA-F592-254B-BD68-CB391BBD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043F66-6AFD-CE4C-9CA2-92D1EAE3AE3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Conceptual Problems with Production Stats</a:t>
            </a:r>
          </a:p>
        </p:txBody>
      </p:sp>
      <p:cxnSp>
        <p:nvCxnSpPr>
          <p:cNvPr id="7" name="Straight Connector 9">
            <a:extLst>
              <a:ext uri="{FF2B5EF4-FFF2-40B4-BE49-F238E27FC236}">
                <a16:creationId xmlns:a16="http://schemas.microsoft.com/office/drawing/2014/main" id="{481021F8-C3D6-D146-B3B8-F24996C7BA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8FD003-66C4-5D4D-A07B-6235184EB7D4}"/>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9" name="Slide Number Placeholder 2">
            <a:extLst>
              <a:ext uri="{FF2B5EF4-FFF2-40B4-BE49-F238E27FC236}">
                <a16:creationId xmlns:a16="http://schemas.microsoft.com/office/drawing/2014/main" id="{BA9A33A8-E066-2A4E-96E9-699836A8A62B}"/>
              </a:ext>
            </a:extLst>
          </p:cNvPr>
          <p:cNvSpPr txBox="1">
            <a:spLocks/>
          </p:cNvSpPr>
          <p:nvPr/>
        </p:nvSpPr>
        <p:spPr>
          <a:xfrm>
            <a:off x="8610600" y="6226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878F06-CA71-AF4C-A00A-8015B92E4610}" type="slidenum">
              <a:rPr lang="en-US" smtClean="0"/>
              <a:pPr/>
              <a:t>61</a:t>
            </a:fld>
            <a:endParaRPr lang="en-US"/>
          </a:p>
        </p:txBody>
      </p:sp>
      <p:sp>
        <p:nvSpPr>
          <p:cNvPr id="3" name="TextBox 2">
            <a:extLst>
              <a:ext uri="{FF2B5EF4-FFF2-40B4-BE49-F238E27FC236}">
                <a16:creationId xmlns:a16="http://schemas.microsoft.com/office/drawing/2014/main" id="{9EAB0309-0DBB-2F45-86D3-71C7C4F0306B}"/>
              </a:ext>
            </a:extLst>
          </p:cNvPr>
          <p:cNvSpPr txBox="1"/>
          <p:nvPr/>
        </p:nvSpPr>
        <p:spPr>
          <a:xfrm>
            <a:off x="992459" y="2113280"/>
            <a:ext cx="10074934" cy="4062651"/>
          </a:xfrm>
          <a:prstGeom prst="rect">
            <a:avLst/>
          </a:prstGeom>
          <a:noFill/>
        </p:spPr>
        <p:txBody>
          <a:bodyPr wrap="square" rtlCol="0">
            <a:spAutoFit/>
          </a:bodyPr>
          <a:lstStyle/>
          <a:p>
            <a:pPr marL="285750" indent="-285750">
              <a:buFontTx/>
              <a:buChar char="-"/>
            </a:pPr>
            <a:r>
              <a:rPr lang="en-US" sz="2000" dirty="0">
                <a:solidFill>
                  <a:schemeClr val="bg1"/>
                </a:solidFill>
              </a:rPr>
              <a:t>Since such a key aspect of our analysis is the deliberate ignoring of performance stats, the following slides outline examples of conceptual problems with using defensive line performance stats</a:t>
            </a:r>
          </a:p>
          <a:p>
            <a:pPr marL="285750" indent="-285750">
              <a:buFontTx/>
              <a:buChar char="-"/>
            </a:pPr>
            <a:r>
              <a:rPr lang="en-US" sz="2000" dirty="0">
                <a:solidFill>
                  <a:schemeClr val="bg1"/>
                </a:solidFill>
              </a:rPr>
              <a:t>Example 1:  Player Control (diagram on following slide)</a:t>
            </a:r>
          </a:p>
          <a:p>
            <a:pPr marL="742950" lvl="1" indent="-285750">
              <a:buFontTx/>
              <a:buChar char="-"/>
            </a:pPr>
            <a:r>
              <a:rPr lang="en-US" sz="2000" dirty="0">
                <a:solidFill>
                  <a:schemeClr val="bg1"/>
                </a:solidFill>
              </a:rPr>
              <a:t>Player control is a scheme used in some one-gap or two-gap 3-4 (odd) defenses  </a:t>
            </a:r>
          </a:p>
          <a:p>
            <a:pPr marL="742950" lvl="1" indent="-285750">
              <a:buFontTx/>
              <a:buChar char="-"/>
            </a:pPr>
            <a:r>
              <a:rPr lang="en-US" sz="2000" dirty="0">
                <a:solidFill>
                  <a:schemeClr val="bg1"/>
                </a:solidFill>
              </a:rPr>
              <a:t>The primary goal of defensive linemen in this system to control the offensive linemen in front of them in order to allow the linebackers to run free of blockers</a:t>
            </a:r>
          </a:p>
          <a:p>
            <a:pPr marL="742950" lvl="1" indent="-285750">
              <a:buFontTx/>
              <a:buChar char="-"/>
            </a:pPr>
            <a:r>
              <a:rPr lang="en-US" sz="2000" dirty="0">
                <a:solidFill>
                  <a:schemeClr val="bg1"/>
                </a:solidFill>
              </a:rPr>
              <a:t>If a team is utilizing player control schemes, their defensive linemen will generally have very poor performance/production stats, as their linebackers will accumulate most tackles and TFLs.</a:t>
            </a:r>
          </a:p>
          <a:p>
            <a:pPr marL="1200150" lvl="2" indent="-285750">
              <a:buFontTx/>
              <a:buChar char="-"/>
            </a:pPr>
            <a:r>
              <a:rPr lang="en-US" sz="2000" dirty="0">
                <a:solidFill>
                  <a:schemeClr val="bg1"/>
                </a:solidFill>
              </a:rPr>
              <a:t>This can be accounted for by analyzing the team’s EPA when a player is on or off the field, as we have done in this analysis</a:t>
            </a:r>
          </a:p>
          <a:p>
            <a:pPr marL="742950" lvl="1" indent="-285750">
              <a:buFontTx/>
              <a:buChar char="-"/>
            </a:pPr>
            <a:endParaRPr lang="en-US" dirty="0">
              <a:solidFill>
                <a:schemeClr val="bg1"/>
              </a:solidFill>
            </a:endParaRPr>
          </a:p>
        </p:txBody>
      </p:sp>
    </p:spTree>
    <p:extLst>
      <p:ext uri="{BB962C8B-B14F-4D97-AF65-F5344CB8AC3E}">
        <p14:creationId xmlns:p14="http://schemas.microsoft.com/office/powerpoint/2010/main" val="2346696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AF54-B22A-6B47-8D09-2EE54501E6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A3730E8-07C2-9648-A430-8B7444580AAE}"/>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62</a:t>
            </a:fld>
            <a:endParaRPr lang="en-US"/>
          </a:p>
        </p:txBody>
      </p:sp>
      <p:sp>
        <p:nvSpPr>
          <p:cNvPr id="5" name="Rectangle 7">
            <a:extLst>
              <a:ext uri="{FF2B5EF4-FFF2-40B4-BE49-F238E27FC236}">
                <a16:creationId xmlns:a16="http://schemas.microsoft.com/office/drawing/2014/main" id="{8E204DFA-F592-254B-BD68-CB391BBD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043F66-6AFD-CE4C-9CA2-92D1EAE3AE3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“Player Control” Fronts</a:t>
            </a:r>
          </a:p>
        </p:txBody>
      </p:sp>
      <p:cxnSp>
        <p:nvCxnSpPr>
          <p:cNvPr id="7" name="Straight Connector 9">
            <a:extLst>
              <a:ext uri="{FF2B5EF4-FFF2-40B4-BE49-F238E27FC236}">
                <a16:creationId xmlns:a16="http://schemas.microsoft.com/office/drawing/2014/main" id="{481021F8-C3D6-D146-B3B8-F24996C7BA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8FD003-66C4-5D4D-A07B-6235184EB7D4}"/>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9" name="Slide Number Placeholder 2">
            <a:extLst>
              <a:ext uri="{FF2B5EF4-FFF2-40B4-BE49-F238E27FC236}">
                <a16:creationId xmlns:a16="http://schemas.microsoft.com/office/drawing/2014/main" id="{BA9A33A8-E066-2A4E-96E9-699836A8A62B}"/>
              </a:ext>
            </a:extLst>
          </p:cNvPr>
          <p:cNvSpPr txBox="1">
            <a:spLocks/>
          </p:cNvSpPr>
          <p:nvPr/>
        </p:nvSpPr>
        <p:spPr>
          <a:xfrm>
            <a:off x="8610600" y="6226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878F06-CA71-AF4C-A00A-8015B92E4610}" type="slidenum">
              <a:rPr lang="en-US" smtClean="0"/>
              <a:pPr/>
              <a:t>62</a:t>
            </a:fld>
            <a:endParaRPr lang="en-US"/>
          </a:p>
        </p:txBody>
      </p:sp>
      <p:pic>
        <p:nvPicPr>
          <p:cNvPr id="14" name="Picture 13" descr="A picture containing green, ball&#10;&#10;Description automatically generated">
            <a:extLst>
              <a:ext uri="{FF2B5EF4-FFF2-40B4-BE49-F238E27FC236}">
                <a16:creationId xmlns:a16="http://schemas.microsoft.com/office/drawing/2014/main" id="{29ACAB43-DEDC-0E4B-96DC-A821E1ADBC13}"/>
              </a:ext>
            </a:extLst>
          </p:cNvPr>
          <p:cNvPicPr>
            <a:picLocks noChangeAspect="1"/>
          </p:cNvPicPr>
          <p:nvPr/>
        </p:nvPicPr>
        <p:blipFill>
          <a:blip r:embed="rId3"/>
          <a:stretch>
            <a:fillRect/>
          </a:stretch>
        </p:blipFill>
        <p:spPr>
          <a:xfrm>
            <a:off x="2321970" y="2137133"/>
            <a:ext cx="7236478" cy="4154130"/>
          </a:xfrm>
          <a:prstGeom prst="rect">
            <a:avLst/>
          </a:prstGeom>
        </p:spPr>
      </p:pic>
      <p:grpSp>
        <p:nvGrpSpPr>
          <p:cNvPr id="15" name="Group 14">
            <a:extLst>
              <a:ext uri="{FF2B5EF4-FFF2-40B4-BE49-F238E27FC236}">
                <a16:creationId xmlns:a16="http://schemas.microsoft.com/office/drawing/2014/main" id="{2534AD60-E4C9-EE4E-B970-24372AAD2A3B}"/>
              </a:ext>
            </a:extLst>
          </p:cNvPr>
          <p:cNvGrpSpPr/>
          <p:nvPr/>
        </p:nvGrpSpPr>
        <p:grpSpPr>
          <a:xfrm>
            <a:off x="2998409" y="3452914"/>
            <a:ext cx="4918619" cy="2415106"/>
            <a:chOff x="-244262" y="2515629"/>
            <a:chExt cx="9690417" cy="3977246"/>
          </a:xfrm>
        </p:grpSpPr>
        <p:sp>
          <p:nvSpPr>
            <p:cNvPr id="17" name="Donut 16">
              <a:extLst>
                <a:ext uri="{FF2B5EF4-FFF2-40B4-BE49-F238E27FC236}">
                  <a16:creationId xmlns:a16="http://schemas.microsoft.com/office/drawing/2014/main" id="{655A5EF8-8714-1547-A756-AA9906FDED9D}"/>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FCD16983-E98E-2B4F-AF99-C156F787E9F5}"/>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4415A247-26D6-7446-B083-EF383D6BAAE3}"/>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F7C53CF6-672C-A94F-9B15-513AEDF8AF29}"/>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C210C40-1CC1-6147-A62B-2622CAE3CA84}"/>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BD29FA55-BFB3-9143-92A1-A02E845E28E4}"/>
                </a:ext>
              </a:extLst>
            </p:cNvPr>
            <p:cNvSpPr txBox="1"/>
            <p:nvPr/>
          </p:nvSpPr>
          <p:spPr>
            <a:xfrm>
              <a:off x="5279260" y="3258134"/>
              <a:ext cx="1185581" cy="646331"/>
            </a:xfrm>
            <a:prstGeom prst="rect">
              <a:avLst/>
            </a:prstGeom>
            <a:noFill/>
          </p:spPr>
          <p:txBody>
            <a:bodyPr wrap="square" rtlCol="0">
              <a:spAutoFit/>
            </a:bodyPr>
            <a:lstStyle/>
            <a:p>
              <a:r>
                <a:rPr lang="en-US" sz="3600" b="1" dirty="0"/>
                <a:t>N</a:t>
              </a:r>
            </a:p>
          </p:txBody>
        </p:sp>
        <p:sp>
          <p:nvSpPr>
            <p:cNvPr id="23" name="TextBox 22">
              <a:extLst>
                <a:ext uri="{FF2B5EF4-FFF2-40B4-BE49-F238E27FC236}">
                  <a16:creationId xmlns:a16="http://schemas.microsoft.com/office/drawing/2014/main" id="{0EC3FFE8-A0FA-FD46-947A-728502BA0DCE}"/>
                </a:ext>
              </a:extLst>
            </p:cNvPr>
            <p:cNvSpPr txBox="1"/>
            <p:nvPr/>
          </p:nvSpPr>
          <p:spPr>
            <a:xfrm>
              <a:off x="2368108" y="3244140"/>
              <a:ext cx="1185581" cy="1064391"/>
            </a:xfrm>
            <a:prstGeom prst="rect">
              <a:avLst/>
            </a:prstGeom>
            <a:noFill/>
          </p:spPr>
          <p:txBody>
            <a:bodyPr wrap="square" rtlCol="0">
              <a:spAutoFit/>
            </a:bodyPr>
            <a:lstStyle/>
            <a:p>
              <a:r>
                <a:rPr lang="en-US" sz="3600" b="1" dirty="0"/>
                <a:t>E</a:t>
              </a:r>
            </a:p>
          </p:txBody>
        </p:sp>
        <p:sp>
          <p:nvSpPr>
            <p:cNvPr id="24" name="TextBox 23">
              <a:extLst>
                <a:ext uri="{FF2B5EF4-FFF2-40B4-BE49-F238E27FC236}">
                  <a16:creationId xmlns:a16="http://schemas.microsoft.com/office/drawing/2014/main" id="{5A96DE71-CE6F-C14D-875D-B06C0A6EF703}"/>
                </a:ext>
              </a:extLst>
            </p:cNvPr>
            <p:cNvSpPr txBox="1"/>
            <p:nvPr/>
          </p:nvSpPr>
          <p:spPr>
            <a:xfrm>
              <a:off x="8435391" y="3258135"/>
              <a:ext cx="869382" cy="1064391"/>
            </a:xfrm>
            <a:prstGeom prst="rect">
              <a:avLst/>
            </a:prstGeom>
            <a:noFill/>
          </p:spPr>
          <p:txBody>
            <a:bodyPr wrap="square" rtlCol="0">
              <a:spAutoFit/>
            </a:bodyPr>
            <a:lstStyle/>
            <a:p>
              <a:r>
                <a:rPr lang="en-US" sz="3600" b="1" dirty="0"/>
                <a:t>E</a:t>
              </a:r>
            </a:p>
          </p:txBody>
        </p:sp>
        <p:sp>
          <p:nvSpPr>
            <p:cNvPr id="25" name="TextBox 24">
              <a:extLst>
                <a:ext uri="{FF2B5EF4-FFF2-40B4-BE49-F238E27FC236}">
                  <a16:creationId xmlns:a16="http://schemas.microsoft.com/office/drawing/2014/main" id="{666BF81D-5C63-6A4C-985C-CA26011A2DC8}"/>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26" name="TextBox 25">
              <a:extLst>
                <a:ext uri="{FF2B5EF4-FFF2-40B4-BE49-F238E27FC236}">
                  <a16:creationId xmlns:a16="http://schemas.microsoft.com/office/drawing/2014/main" id="{48D283D6-5EFB-9247-9DA0-C5B40800F69D}"/>
                </a:ext>
              </a:extLst>
            </p:cNvPr>
            <p:cNvSpPr txBox="1"/>
            <p:nvPr/>
          </p:nvSpPr>
          <p:spPr>
            <a:xfrm>
              <a:off x="4472429" y="5846544"/>
              <a:ext cx="1166442" cy="646331"/>
            </a:xfrm>
            <a:prstGeom prst="rect">
              <a:avLst/>
            </a:prstGeom>
            <a:noFill/>
          </p:spPr>
          <p:txBody>
            <a:bodyPr wrap="square" rtlCol="0">
              <a:spAutoFit/>
            </a:bodyPr>
            <a:lstStyle/>
            <a:p>
              <a:r>
                <a:rPr lang="en-US" sz="3600" b="1" dirty="0">
                  <a:solidFill>
                    <a:schemeClr val="accent1"/>
                  </a:solidFill>
                </a:rPr>
                <a:t>B</a:t>
              </a:r>
            </a:p>
          </p:txBody>
        </p:sp>
        <p:sp>
          <p:nvSpPr>
            <p:cNvPr id="27" name="TextBox 26">
              <a:extLst>
                <a:ext uri="{FF2B5EF4-FFF2-40B4-BE49-F238E27FC236}">
                  <a16:creationId xmlns:a16="http://schemas.microsoft.com/office/drawing/2014/main" id="{337653BB-D0D9-1B40-983F-1230A521FF7C}"/>
                </a:ext>
              </a:extLst>
            </p:cNvPr>
            <p:cNvSpPr txBox="1"/>
            <p:nvPr/>
          </p:nvSpPr>
          <p:spPr>
            <a:xfrm>
              <a:off x="6781911" y="2515629"/>
              <a:ext cx="1185581" cy="646331"/>
            </a:xfrm>
            <a:prstGeom prst="rect">
              <a:avLst/>
            </a:prstGeom>
            <a:noFill/>
          </p:spPr>
          <p:txBody>
            <a:bodyPr wrap="square" rtlCol="0">
              <a:spAutoFit/>
            </a:bodyPr>
            <a:lstStyle/>
            <a:p>
              <a:r>
                <a:rPr lang="en-US" sz="3600" b="1" dirty="0"/>
                <a:t>W</a:t>
              </a:r>
            </a:p>
          </p:txBody>
        </p:sp>
        <p:sp>
          <p:nvSpPr>
            <p:cNvPr id="28" name="TextBox 27">
              <a:extLst>
                <a:ext uri="{FF2B5EF4-FFF2-40B4-BE49-F238E27FC236}">
                  <a16:creationId xmlns:a16="http://schemas.microsoft.com/office/drawing/2014/main" id="{BC6D3497-3351-CE41-8C67-6B4C996B8238}"/>
                </a:ext>
              </a:extLst>
            </p:cNvPr>
            <p:cNvSpPr txBox="1"/>
            <p:nvPr/>
          </p:nvSpPr>
          <p:spPr>
            <a:xfrm>
              <a:off x="3254989" y="2625443"/>
              <a:ext cx="1185581" cy="646331"/>
            </a:xfrm>
            <a:prstGeom prst="rect">
              <a:avLst/>
            </a:prstGeom>
            <a:noFill/>
          </p:spPr>
          <p:txBody>
            <a:bodyPr wrap="square" rtlCol="0">
              <a:spAutoFit/>
            </a:bodyPr>
            <a:lstStyle/>
            <a:p>
              <a:r>
                <a:rPr lang="en-US" sz="3600" b="1" dirty="0"/>
                <a:t>M</a:t>
              </a:r>
            </a:p>
          </p:txBody>
        </p:sp>
        <p:cxnSp>
          <p:nvCxnSpPr>
            <p:cNvPr id="29" name="Straight Connector 28">
              <a:extLst>
                <a:ext uri="{FF2B5EF4-FFF2-40B4-BE49-F238E27FC236}">
                  <a16:creationId xmlns:a16="http://schemas.microsoft.com/office/drawing/2014/main" id="{5FACB270-4627-E641-99A3-BECAC612228C}"/>
                </a:ext>
              </a:extLst>
            </p:cNvPr>
            <p:cNvCxnSpPr>
              <a:stCxn id="17" idx="0"/>
              <a:endCxn id="17" idx="4"/>
            </p:cNvCxnSpPr>
            <p:nvPr/>
          </p:nvCxnSpPr>
          <p:spPr>
            <a:xfrm>
              <a:off x="5751576" y="416966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8E78A8-D06A-694D-AF8A-C19482CAFC98}"/>
                </a:ext>
              </a:extLst>
            </p:cNvPr>
            <p:cNvCxnSpPr/>
            <p:nvPr/>
          </p:nvCxnSpPr>
          <p:spPr>
            <a:xfrm>
              <a:off x="8870083" y="417693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853B70-A91C-3E49-8050-A5BBA82080A3}"/>
                </a:ext>
              </a:extLst>
            </p:cNvPr>
            <p:cNvSpPr txBox="1"/>
            <p:nvPr/>
          </p:nvSpPr>
          <p:spPr>
            <a:xfrm>
              <a:off x="-244262" y="3240926"/>
              <a:ext cx="1185581" cy="646331"/>
            </a:xfrm>
            <a:prstGeom prst="rect">
              <a:avLst/>
            </a:prstGeom>
            <a:noFill/>
          </p:spPr>
          <p:txBody>
            <a:bodyPr wrap="square" rtlCol="0">
              <a:spAutoFit/>
            </a:bodyPr>
            <a:lstStyle/>
            <a:p>
              <a:r>
                <a:rPr lang="en-US" sz="3600" b="1" dirty="0"/>
                <a:t>B</a:t>
              </a:r>
            </a:p>
          </p:txBody>
        </p:sp>
        <p:cxnSp>
          <p:nvCxnSpPr>
            <p:cNvPr id="39" name="Straight Connector 38">
              <a:extLst>
                <a:ext uri="{FF2B5EF4-FFF2-40B4-BE49-F238E27FC236}">
                  <a16:creationId xmlns:a16="http://schemas.microsoft.com/office/drawing/2014/main" id="{C4ABE9BA-C715-EB47-9FA2-045F82FBEFD4}"/>
                </a:ext>
              </a:extLst>
            </p:cNvPr>
            <p:cNvCxnSpPr/>
            <p:nvPr/>
          </p:nvCxnSpPr>
          <p:spPr>
            <a:xfrm flipH="1" flipV="1">
              <a:off x="3996188" y="5555052"/>
              <a:ext cx="444382" cy="2914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F684C3-1672-324E-A6BD-AC3D0A9991FA}"/>
                </a:ext>
              </a:extLst>
            </p:cNvPr>
            <p:cNvCxnSpPr/>
            <p:nvPr/>
          </p:nvCxnSpPr>
          <p:spPr>
            <a:xfrm flipH="1">
              <a:off x="3847779" y="5314122"/>
              <a:ext cx="370600" cy="386676"/>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8E4493B7-FE02-EE42-A969-824415ED5F44}"/>
              </a:ext>
            </a:extLst>
          </p:cNvPr>
          <p:cNvCxnSpPr/>
          <p:nvPr/>
        </p:nvCxnSpPr>
        <p:spPr>
          <a:xfrm>
            <a:off x="4525192" y="4457295"/>
            <a:ext cx="0" cy="34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66B095-ECAC-8248-B73D-DFCB54446C72}"/>
              </a:ext>
            </a:extLst>
          </p:cNvPr>
          <p:cNvCxnSpPr>
            <a:endCxn id="18" idx="0"/>
          </p:cNvCxnSpPr>
          <p:nvPr/>
        </p:nvCxnSpPr>
        <p:spPr>
          <a:xfrm>
            <a:off x="4525192" y="4391310"/>
            <a:ext cx="0" cy="659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4B7279-D0F2-564E-B84F-89F1787BF2A3}"/>
              </a:ext>
            </a:extLst>
          </p:cNvPr>
          <p:cNvCxnSpPr/>
          <p:nvPr/>
        </p:nvCxnSpPr>
        <p:spPr>
          <a:xfrm flipH="1">
            <a:off x="4232792" y="4457295"/>
            <a:ext cx="58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7F02B1-7C1C-F249-8D58-6B067C3023EE}"/>
              </a:ext>
            </a:extLst>
          </p:cNvPr>
          <p:cNvCxnSpPr/>
          <p:nvPr/>
        </p:nvCxnSpPr>
        <p:spPr>
          <a:xfrm flipH="1">
            <a:off x="7332228" y="4445711"/>
            <a:ext cx="58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098F69-8524-7E43-A4CD-49C0A48D1434}"/>
              </a:ext>
            </a:extLst>
          </p:cNvPr>
          <p:cNvCxnSpPr>
            <a:cxnSpLocks/>
          </p:cNvCxnSpPr>
          <p:nvPr/>
        </p:nvCxnSpPr>
        <p:spPr>
          <a:xfrm>
            <a:off x="7622060" y="4391310"/>
            <a:ext cx="0" cy="76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B0F7D8-E8D4-C942-9BA0-5D97A0FDD3BA}"/>
              </a:ext>
            </a:extLst>
          </p:cNvPr>
          <p:cNvCxnSpPr/>
          <p:nvPr/>
        </p:nvCxnSpPr>
        <p:spPr>
          <a:xfrm flipH="1">
            <a:off x="5758632" y="4457295"/>
            <a:ext cx="58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C519AE-EB1E-A946-BB65-D18920DFE78D}"/>
              </a:ext>
            </a:extLst>
          </p:cNvPr>
          <p:cNvCxnSpPr>
            <a:cxnSpLocks/>
          </p:cNvCxnSpPr>
          <p:nvPr/>
        </p:nvCxnSpPr>
        <p:spPr>
          <a:xfrm>
            <a:off x="6046254" y="4391310"/>
            <a:ext cx="0" cy="76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72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AF54-B22A-6B47-8D09-2EE54501E6A9}"/>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A3730E8-07C2-9648-A430-8B7444580AAE}"/>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63</a:t>
            </a:fld>
            <a:endParaRPr lang="en-US"/>
          </a:p>
        </p:txBody>
      </p:sp>
      <p:sp>
        <p:nvSpPr>
          <p:cNvPr id="5" name="Rectangle 7">
            <a:extLst>
              <a:ext uri="{FF2B5EF4-FFF2-40B4-BE49-F238E27FC236}">
                <a16:creationId xmlns:a16="http://schemas.microsoft.com/office/drawing/2014/main" id="{8E204DFA-F592-254B-BD68-CB391BBD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043F66-6AFD-CE4C-9CA2-92D1EAE3AE3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America’s Blitz</a:t>
            </a:r>
          </a:p>
        </p:txBody>
      </p:sp>
      <p:cxnSp>
        <p:nvCxnSpPr>
          <p:cNvPr id="7" name="Straight Connector 9">
            <a:extLst>
              <a:ext uri="{FF2B5EF4-FFF2-40B4-BE49-F238E27FC236}">
                <a16:creationId xmlns:a16="http://schemas.microsoft.com/office/drawing/2014/main" id="{481021F8-C3D6-D146-B3B8-F24996C7BA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8FD003-66C4-5D4D-A07B-6235184EB7D4}"/>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9" name="Slide Number Placeholder 2">
            <a:extLst>
              <a:ext uri="{FF2B5EF4-FFF2-40B4-BE49-F238E27FC236}">
                <a16:creationId xmlns:a16="http://schemas.microsoft.com/office/drawing/2014/main" id="{BA9A33A8-E066-2A4E-96E9-699836A8A62B}"/>
              </a:ext>
            </a:extLst>
          </p:cNvPr>
          <p:cNvSpPr txBox="1">
            <a:spLocks/>
          </p:cNvSpPr>
          <p:nvPr/>
        </p:nvSpPr>
        <p:spPr>
          <a:xfrm>
            <a:off x="8610600" y="6226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878F06-CA71-AF4C-A00A-8015B92E4610}" type="slidenum">
              <a:rPr lang="en-US" smtClean="0"/>
              <a:pPr/>
              <a:t>63</a:t>
            </a:fld>
            <a:endParaRPr lang="en-US"/>
          </a:p>
        </p:txBody>
      </p:sp>
      <p:sp>
        <p:nvSpPr>
          <p:cNvPr id="3" name="TextBox 2">
            <a:extLst>
              <a:ext uri="{FF2B5EF4-FFF2-40B4-BE49-F238E27FC236}">
                <a16:creationId xmlns:a16="http://schemas.microsoft.com/office/drawing/2014/main" id="{94072272-DD69-9F43-BD61-D9C8CF2B7108}"/>
              </a:ext>
            </a:extLst>
          </p:cNvPr>
          <p:cNvSpPr txBox="1"/>
          <p:nvPr/>
        </p:nvSpPr>
        <p:spPr>
          <a:xfrm>
            <a:off x="1066800" y="2273300"/>
            <a:ext cx="9656618" cy="4524315"/>
          </a:xfrm>
          <a:prstGeom prst="rect">
            <a:avLst/>
          </a:prstGeom>
          <a:noFill/>
        </p:spPr>
        <p:txBody>
          <a:bodyPr wrap="square" rtlCol="0">
            <a:spAutoFit/>
          </a:bodyPr>
          <a:lstStyle/>
          <a:p>
            <a:pPr marL="285750" indent="-285750">
              <a:buFontTx/>
              <a:buChar char="-"/>
            </a:pPr>
            <a:r>
              <a:rPr lang="en-US" dirty="0">
                <a:solidFill>
                  <a:schemeClr val="bg1"/>
                </a:solidFill>
              </a:rPr>
              <a:t>America’s Blitz (also known as ‘Blast,’ ‘Tornado,’ or ‘USA’)</a:t>
            </a:r>
          </a:p>
          <a:p>
            <a:pPr marL="742950" lvl="1" indent="-285750">
              <a:buFontTx/>
              <a:buChar char="-"/>
            </a:pPr>
            <a:r>
              <a:rPr lang="en-US" dirty="0">
                <a:solidFill>
                  <a:schemeClr val="bg1"/>
                </a:solidFill>
              </a:rPr>
              <a:t>America’s Blitz is a zone or man pressure (typically zone) that relies on a defensive linemen slanting two gaps in order to use up two offensive linemen and free up two rushers off the edge of the offensive line</a:t>
            </a:r>
          </a:p>
          <a:p>
            <a:pPr marL="1200150" lvl="2" indent="-285750">
              <a:buFontTx/>
              <a:buChar char="-"/>
            </a:pPr>
            <a:r>
              <a:rPr lang="en-US" dirty="0">
                <a:solidFill>
                  <a:schemeClr val="bg1"/>
                </a:solidFill>
              </a:rPr>
              <a:t>In the diagram on the following slide, if the line slides away from pressure in a typical 4-man slide, the tackle will be responsible for a 1-on-1 against the 4i. </a:t>
            </a:r>
          </a:p>
          <a:p>
            <a:pPr marL="1657350" lvl="3" indent="-285750">
              <a:buFontTx/>
              <a:buChar char="-"/>
            </a:pPr>
            <a:r>
              <a:rPr lang="en-US" dirty="0">
                <a:solidFill>
                  <a:schemeClr val="bg1"/>
                </a:solidFill>
              </a:rPr>
              <a:t>If the defensive end forces the guard and tackle to be slow on their exchange, the edge defender and inside linebacker will both come free off the edge, resulting in a 2-on-1 on the RB and a free rush on the quarterback </a:t>
            </a:r>
          </a:p>
          <a:p>
            <a:pPr marL="2114550" lvl="4" indent="-285750">
              <a:buFontTx/>
              <a:buChar char="-"/>
            </a:pPr>
            <a:r>
              <a:rPr lang="en-US" dirty="0">
                <a:solidFill>
                  <a:schemeClr val="bg1"/>
                </a:solidFill>
              </a:rPr>
              <a:t>In this example, the inside linebacker and edge defender would be credited with a pressure and sack, even though the more important role defensively is arguably that of the defensive lineman who enabled them to get a free rush (as well as the center or quarterback who slid protection the wrong way, or the tackle who was fooled by the DE and was slow to recognize the blitz).</a:t>
            </a:r>
          </a:p>
          <a:p>
            <a:pPr marL="2114550" lvl="4" indent="-285750">
              <a:buFontTx/>
              <a:buChar char="-"/>
            </a:pPr>
            <a:r>
              <a:rPr lang="en-US" dirty="0">
                <a:solidFill>
                  <a:schemeClr val="bg1"/>
                </a:solidFill>
              </a:rPr>
              <a:t>Again this can be controlled for by utilizing our “agnostic” econometric strategy</a:t>
            </a:r>
          </a:p>
          <a:p>
            <a:pPr marL="1200150" lvl="2" indent="-285750">
              <a:buFontTx/>
              <a:buChar char="-"/>
            </a:pPr>
            <a:endParaRPr lang="en-US" dirty="0">
              <a:solidFill>
                <a:schemeClr val="bg1"/>
              </a:solidFill>
            </a:endParaRPr>
          </a:p>
        </p:txBody>
      </p:sp>
    </p:spTree>
    <p:extLst>
      <p:ext uri="{BB962C8B-B14F-4D97-AF65-F5344CB8AC3E}">
        <p14:creationId xmlns:p14="http://schemas.microsoft.com/office/powerpoint/2010/main" val="3250135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AF54-B22A-6B47-8D09-2EE54501E6A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A3730E8-07C2-9648-A430-8B7444580AAE}"/>
              </a:ext>
            </a:extLst>
          </p:cNvPr>
          <p:cNvSpPr>
            <a:spLocks noGrp="1"/>
          </p:cNvSpPr>
          <p:nvPr>
            <p:ph type="sldNum" sz="quarter" idx="12"/>
          </p:nvPr>
        </p:nvSpPr>
        <p:spPr>
          <a:xfrm>
            <a:off x="8610600" y="6226175"/>
            <a:ext cx="2743200" cy="365125"/>
          </a:xfrm>
        </p:spPr>
        <p:txBody>
          <a:bodyPr/>
          <a:lstStyle/>
          <a:p>
            <a:fld id="{FF878F06-CA71-AF4C-A00A-8015B92E4610}" type="slidenum">
              <a:rPr lang="en-US" smtClean="0"/>
              <a:t>64</a:t>
            </a:fld>
            <a:endParaRPr lang="en-US"/>
          </a:p>
        </p:txBody>
      </p:sp>
      <p:sp>
        <p:nvSpPr>
          <p:cNvPr id="5" name="Rectangle 7">
            <a:extLst>
              <a:ext uri="{FF2B5EF4-FFF2-40B4-BE49-F238E27FC236}">
                <a16:creationId xmlns:a16="http://schemas.microsoft.com/office/drawing/2014/main" id="{8E204DFA-F592-254B-BD68-CB391BBD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C043F66-6AFD-CE4C-9CA2-92D1EAE3AE3B}"/>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America’s Blitz</a:t>
            </a:r>
          </a:p>
        </p:txBody>
      </p:sp>
      <p:cxnSp>
        <p:nvCxnSpPr>
          <p:cNvPr id="7" name="Straight Connector 9">
            <a:extLst>
              <a:ext uri="{FF2B5EF4-FFF2-40B4-BE49-F238E27FC236}">
                <a16:creationId xmlns:a16="http://schemas.microsoft.com/office/drawing/2014/main" id="{481021F8-C3D6-D146-B3B8-F24996C7BA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8FD003-66C4-5D4D-A07B-6235184EB7D4}"/>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9" name="Slide Number Placeholder 2">
            <a:extLst>
              <a:ext uri="{FF2B5EF4-FFF2-40B4-BE49-F238E27FC236}">
                <a16:creationId xmlns:a16="http://schemas.microsoft.com/office/drawing/2014/main" id="{BA9A33A8-E066-2A4E-96E9-699836A8A62B}"/>
              </a:ext>
            </a:extLst>
          </p:cNvPr>
          <p:cNvSpPr txBox="1">
            <a:spLocks/>
          </p:cNvSpPr>
          <p:nvPr/>
        </p:nvSpPr>
        <p:spPr>
          <a:xfrm>
            <a:off x="8610600" y="6226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878F06-CA71-AF4C-A00A-8015B92E4610}" type="slidenum">
              <a:rPr lang="en-US" smtClean="0"/>
              <a:pPr/>
              <a:t>64</a:t>
            </a:fld>
            <a:endParaRPr lang="en-US"/>
          </a:p>
        </p:txBody>
      </p:sp>
      <p:pic>
        <p:nvPicPr>
          <p:cNvPr id="14" name="Picture 13" descr="A picture containing green, ball&#10;&#10;Description automatically generated">
            <a:extLst>
              <a:ext uri="{FF2B5EF4-FFF2-40B4-BE49-F238E27FC236}">
                <a16:creationId xmlns:a16="http://schemas.microsoft.com/office/drawing/2014/main" id="{29ACAB43-DEDC-0E4B-96DC-A821E1ADBC13}"/>
              </a:ext>
            </a:extLst>
          </p:cNvPr>
          <p:cNvPicPr>
            <a:picLocks noChangeAspect="1"/>
          </p:cNvPicPr>
          <p:nvPr/>
        </p:nvPicPr>
        <p:blipFill>
          <a:blip r:embed="rId3"/>
          <a:stretch>
            <a:fillRect/>
          </a:stretch>
        </p:blipFill>
        <p:spPr>
          <a:xfrm>
            <a:off x="2321970" y="2137133"/>
            <a:ext cx="7236478" cy="4154130"/>
          </a:xfrm>
          <a:prstGeom prst="rect">
            <a:avLst/>
          </a:prstGeom>
        </p:spPr>
      </p:pic>
      <p:grpSp>
        <p:nvGrpSpPr>
          <p:cNvPr id="15" name="Group 14">
            <a:extLst>
              <a:ext uri="{FF2B5EF4-FFF2-40B4-BE49-F238E27FC236}">
                <a16:creationId xmlns:a16="http://schemas.microsoft.com/office/drawing/2014/main" id="{2534AD60-E4C9-EE4E-B970-24372AAD2A3B}"/>
              </a:ext>
            </a:extLst>
          </p:cNvPr>
          <p:cNvGrpSpPr/>
          <p:nvPr/>
        </p:nvGrpSpPr>
        <p:grpSpPr>
          <a:xfrm>
            <a:off x="2647657" y="3156558"/>
            <a:ext cx="5493221" cy="2788816"/>
            <a:chOff x="-935296" y="2027583"/>
            <a:chExt cx="10822470" cy="4592679"/>
          </a:xfrm>
        </p:grpSpPr>
        <p:sp>
          <p:nvSpPr>
            <p:cNvPr id="16" name="Rectangle 15">
              <a:extLst>
                <a:ext uri="{FF2B5EF4-FFF2-40B4-BE49-F238E27FC236}">
                  <a16:creationId xmlns:a16="http://schemas.microsoft.com/office/drawing/2014/main" id="{6F30AB42-9321-4144-A595-D01AA0FD0953}"/>
                </a:ext>
              </a:extLst>
            </p:cNvPr>
            <p:cNvSpPr/>
            <p:nvPr/>
          </p:nvSpPr>
          <p:spPr>
            <a:xfrm>
              <a:off x="2878361" y="4319752"/>
              <a:ext cx="376628"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nut 16">
              <a:extLst>
                <a:ext uri="{FF2B5EF4-FFF2-40B4-BE49-F238E27FC236}">
                  <a16:creationId xmlns:a16="http://schemas.microsoft.com/office/drawing/2014/main" id="{655A5EF8-8714-1547-A756-AA9906FDED9D}"/>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FCD16983-E98E-2B4F-AF99-C156F787E9F5}"/>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4415A247-26D6-7446-B083-EF383D6BAAE3}"/>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F7C53CF6-672C-A94F-9B15-513AEDF8AF29}"/>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C210C40-1CC1-6147-A62B-2622CAE3CA84}"/>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BD29FA55-BFB3-9143-92A1-A02E845E28E4}"/>
                </a:ext>
              </a:extLst>
            </p:cNvPr>
            <p:cNvSpPr txBox="1"/>
            <p:nvPr/>
          </p:nvSpPr>
          <p:spPr>
            <a:xfrm>
              <a:off x="5311833" y="3321387"/>
              <a:ext cx="1185581" cy="646331"/>
            </a:xfrm>
            <a:prstGeom prst="rect">
              <a:avLst/>
            </a:prstGeom>
            <a:noFill/>
          </p:spPr>
          <p:txBody>
            <a:bodyPr wrap="square" rtlCol="0">
              <a:spAutoFit/>
            </a:bodyPr>
            <a:lstStyle/>
            <a:p>
              <a:r>
                <a:rPr lang="en-US" sz="3600" b="1" dirty="0"/>
                <a:t>N</a:t>
              </a:r>
            </a:p>
          </p:txBody>
        </p:sp>
        <p:sp>
          <p:nvSpPr>
            <p:cNvPr id="23" name="TextBox 22">
              <a:extLst>
                <a:ext uri="{FF2B5EF4-FFF2-40B4-BE49-F238E27FC236}">
                  <a16:creationId xmlns:a16="http://schemas.microsoft.com/office/drawing/2014/main" id="{0EC3FFE8-A0FA-FD46-947A-728502BA0DCE}"/>
                </a:ext>
              </a:extLst>
            </p:cNvPr>
            <p:cNvSpPr txBox="1"/>
            <p:nvPr/>
          </p:nvSpPr>
          <p:spPr>
            <a:xfrm>
              <a:off x="2750837" y="3399860"/>
              <a:ext cx="1185581" cy="1064391"/>
            </a:xfrm>
            <a:prstGeom prst="rect">
              <a:avLst/>
            </a:prstGeom>
            <a:noFill/>
          </p:spPr>
          <p:txBody>
            <a:bodyPr wrap="square" rtlCol="0">
              <a:spAutoFit/>
            </a:bodyPr>
            <a:lstStyle/>
            <a:p>
              <a:r>
                <a:rPr lang="en-US" sz="3600" b="1" dirty="0"/>
                <a:t>E</a:t>
              </a:r>
            </a:p>
          </p:txBody>
        </p:sp>
        <p:sp>
          <p:nvSpPr>
            <p:cNvPr id="24" name="TextBox 23">
              <a:extLst>
                <a:ext uri="{FF2B5EF4-FFF2-40B4-BE49-F238E27FC236}">
                  <a16:creationId xmlns:a16="http://schemas.microsoft.com/office/drawing/2014/main" id="{5A96DE71-CE6F-C14D-875D-B06C0A6EF703}"/>
                </a:ext>
              </a:extLst>
            </p:cNvPr>
            <p:cNvSpPr txBox="1"/>
            <p:nvPr/>
          </p:nvSpPr>
          <p:spPr>
            <a:xfrm>
              <a:off x="8526793" y="3321388"/>
              <a:ext cx="1185581" cy="1064391"/>
            </a:xfrm>
            <a:prstGeom prst="rect">
              <a:avLst/>
            </a:prstGeom>
            <a:noFill/>
          </p:spPr>
          <p:txBody>
            <a:bodyPr wrap="square" rtlCol="0">
              <a:spAutoFit/>
            </a:bodyPr>
            <a:lstStyle/>
            <a:p>
              <a:r>
                <a:rPr lang="en-US" sz="3600" b="1" dirty="0"/>
                <a:t>E</a:t>
              </a:r>
            </a:p>
          </p:txBody>
        </p:sp>
        <p:sp>
          <p:nvSpPr>
            <p:cNvPr id="25" name="TextBox 24">
              <a:extLst>
                <a:ext uri="{FF2B5EF4-FFF2-40B4-BE49-F238E27FC236}">
                  <a16:creationId xmlns:a16="http://schemas.microsoft.com/office/drawing/2014/main" id="{666BF81D-5C63-6A4C-985C-CA26011A2DC8}"/>
                </a:ext>
              </a:extLst>
            </p:cNvPr>
            <p:cNvSpPr txBox="1"/>
            <p:nvPr/>
          </p:nvSpPr>
          <p:spPr>
            <a:xfrm>
              <a:off x="5638871" y="5528453"/>
              <a:ext cx="1166442" cy="646331"/>
            </a:xfrm>
            <a:prstGeom prst="rect">
              <a:avLst/>
            </a:prstGeom>
            <a:noFill/>
          </p:spPr>
          <p:txBody>
            <a:bodyPr wrap="square" rtlCol="0">
              <a:spAutoFit/>
            </a:bodyPr>
            <a:lstStyle/>
            <a:p>
              <a:r>
                <a:rPr lang="en-US" sz="3600" b="1" dirty="0">
                  <a:solidFill>
                    <a:schemeClr val="accent1"/>
                  </a:solidFill>
                </a:rPr>
                <a:t>Q</a:t>
              </a:r>
            </a:p>
          </p:txBody>
        </p:sp>
        <p:sp>
          <p:nvSpPr>
            <p:cNvPr id="26" name="TextBox 25">
              <a:extLst>
                <a:ext uri="{FF2B5EF4-FFF2-40B4-BE49-F238E27FC236}">
                  <a16:creationId xmlns:a16="http://schemas.microsoft.com/office/drawing/2014/main" id="{48D283D6-5EFB-9247-9DA0-C5B40800F69D}"/>
                </a:ext>
              </a:extLst>
            </p:cNvPr>
            <p:cNvSpPr txBox="1"/>
            <p:nvPr/>
          </p:nvSpPr>
          <p:spPr>
            <a:xfrm>
              <a:off x="4472429" y="5846544"/>
              <a:ext cx="1166442" cy="646331"/>
            </a:xfrm>
            <a:prstGeom prst="rect">
              <a:avLst/>
            </a:prstGeom>
            <a:noFill/>
          </p:spPr>
          <p:txBody>
            <a:bodyPr wrap="square" rtlCol="0">
              <a:spAutoFit/>
            </a:bodyPr>
            <a:lstStyle/>
            <a:p>
              <a:r>
                <a:rPr lang="en-US" sz="3600" b="1" dirty="0">
                  <a:solidFill>
                    <a:schemeClr val="accent1"/>
                  </a:solidFill>
                </a:rPr>
                <a:t>B</a:t>
              </a:r>
            </a:p>
          </p:txBody>
        </p:sp>
        <p:sp>
          <p:nvSpPr>
            <p:cNvPr id="27" name="TextBox 26">
              <a:extLst>
                <a:ext uri="{FF2B5EF4-FFF2-40B4-BE49-F238E27FC236}">
                  <a16:creationId xmlns:a16="http://schemas.microsoft.com/office/drawing/2014/main" id="{337653BB-D0D9-1B40-983F-1230A521FF7C}"/>
                </a:ext>
              </a:extLst>
            </p:cNvPr>
            <p:cNvSpPr txBox="1"/>
            <p:nvPr/>
          </p:nvSpPr>
          <p:spPr>
            <a:xfrm>
              <a:off x="6805313" y="2222719"/>
              <a:ext cx="1185581" cy="646331"/>
            </a:xfrm>
            <a:prstGeom prst="rect">
              <a:avLst/>
            </a:prstGeom>
            <a:noFill/>
          </p:spPr>
          <p:txBody>
            <a:bodyPr wrap="square" rtlCol="0">
              <a:spAutoFit/>
            </a:bodyPr>
            <a:lstStyle/>
            <a:p>
              <a:r>
                <a:rPr lang="en-US" sz="3600" b="1" dirty="0"/>
                <a:t>W</a:t>
              </a:r>
            </a:p>
          </p:txBody>
        </p:sp>
        <p:sp>
          <p:nvSpPr>
            <p:cNvPr id="28" name="TextBox 27">
              <a:extLst>
                <a:ext uri="{FF2B5EF4-FFF2-40B4-BE49-F238E27FC236}">
                  <a16:creationId xmlns:a16="http://schemas.microsoft.com/office/drawing/2014/main" id="{BC6D3497-3351-CE41-8C67-6B4C996B8238}"/>
                </a:ext>
              </a:extLst>
            </p:cNvPr>
            <p:cNvSpPr txBox="1"/>
            <p:nvPr/>
          </p:nvSpPr>
          <p:spPr>
            <a:xfrm>
              <a:off x="3254989" y="2625443"/>
              <a:ext cx="1185581" cy="646331"/>
            </a:xfrm>
            <a:prstGeom prst="rect">
              <a:avLst/>
            </a:prstGeom>
            <a:noFill/>
          </p:spPr>
          <p:txBody>
            <a:bodyPr wrap="square" rtlCol="0">
              <a:spAutoFit/>
            </a:bodyPr>
            <a:lstStyle/>
            <a:p>
              <a:r>
                <a:rPr lang="en-US" sz="3600" b="1" dirty="0"/>
                <a:t>M</a:t>
              </a:r>
            </a:p>
          </p:txBody>
        </p:sp>
        <p:cxnSp>
          <p:nvCxnSpPr>
            <p:cNvPr id="29" name="Straight Connector 28">
              <a:extLst>
                <a:ext uri="{FF2B5EF4-FFF2-40B4-BE49-F238E27FC236}">
                  <a16:creationId xmlns:a16="http://schemas.microsoft.com/office/drawing/2014/main" id="{5FACB270-4627-E641-99A3-BECAC612228C}"/>
                </a:ext>
              </a:extLst>
            </p:cNvPr>
            <p:cNvCxnSpPr>
              <a:stCxn id="17" idx="0"/>
              <a:endCxn id="17" idx="4"/>
            </p:cNvCxnSpPr>
            <p:nvPr/>
          </p:nvCxnSpPr>
          <p:spPr>
            <a:xfrm>
              <a:off x="5751576" y="416966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8E130E7-AD32-3946-BE42-8B1A05C116D1}"/>
                </a:ext>
              </a:extLst>
            </p:cNvPr>
            <p:cNvCxnSpPr>
              <a:cxnSpLocks/>
            </p:cNvCxnSpPr>
            <p:nvPr/>
          </p:nvCxnSpPr>
          <p:spPr>
            <a:xfrm>
              <a:off x="4652574" y="4070866"/>
              <a:ext cx="621946" cy="741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407A2-0538-A04D-B99D-FBB76D5EDE73}"/>
                </a:ext>
              </a:extLst>
            </p:cNvPr>
            <p:cNvCxnSpPr/>
            <p:nvPr/>
          </p:nvCxnSpPr>
          <p:spPr>
            <a:xfrm>
              <a:off x="3339802" y="3909391"/>
              <a:ext cx="1312772" cy="1614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F837C6-5094-E741-A6EC-C0CEF0B3C8C0}"/>
                </a:ext>
              </a:extLst>
            </p:cNvPr>
            <p:cNvCxnSpPr>
              <a:cxnSpLocks/>
            </p:cNvCxnSpPr>
            <p:nvPr/>
          </p:nvCxnSpPr>
          <p:spPr>
            <a:xfrm>
              <a:off x="5969727" y="3987358"/>
              <a:ext cx="719063" cy="6389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D7AB074-43FB-3C40-B754-7F4B7983110F}"/>
                </a:ext>
              </a:extLst>
            </p:cNvPr>
            <p:cNvCxnSpPr>
              <a:cxnSpLocks/>
            </p:cNvCxnSpPr>
            <p:nvPr/>
          </p:nvCxnSpPr>
          <p:spPr>
            <a:xfrm>
              <a:off x="9105042" y="3925091"/>
              <a:ext cx="782132" cy="91461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C8E78A8-D06A-694D-AF8A-C19482CAFC98}"/>
                </a:ext>
              </a:extLst>
            </p:cNvPr>
            <p:cNvCxnSpPr/>
            <p:nvPr/>
          </p:nvCxnSpPr>
          <p:spPr>
            <a:xfrm>
              <a:off x="8870083" y="417693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853B70-A91C-3E49-8050-A5BBA82080A3}"/>
                </a:ext>
              </a:extLst>
            </p:cNvPr>
            <p:cNvSpPr txBox="1"/>
            <p:nvPr/>
          </p:nvSpPr>
          <p:spPr>
            <a:xfrm>
              <a:off x="797461" y="3424535"/>
              <a:ext cx="1185581" cy="646331"/>
            </a:xfrm>
            <a:prstGeom prst="rect">
              <a:avLst/>
            </a:prstGeom>
            <a:noFill/>
          </p:spPr>
          <p:txBody>
            <a:bodyPr wrap="square" rtlCol="0">
              <a:spAutoFit/>
            </a:bodyPr>
            <a:lstStyle/>
            <a:p>
              <a:r>
                <a:rPr lang="en-US" sz="3600" b="1" dirty="0"/>
                <a:t>B</a:t>
              </a:r>
            </a:p>
          </p:txBody>
        </p:sp>
        <p:cxnSp>
          <p:nvCxnSpPr>
            <p:cNvPr id="36" name="Straight Arrow Connector 35">
              <a:extLst>
                <a:ext uri="{FF2B5EF4-FFF2-40B4-BE49-F238E27FC236}">
                  <a16:creationId xmlns:a16="http://schemas.microsoft.com/office/drawing/2014/main" id="{180211B6-6B8E-C74A-90A5-6F26DFAEB8B5}"/>
                </a:ext>
              </a:extLst>
            </p:cNvPr>
            <p:cNvCxnSpPr>
              <a:cxnSpLocks/>
            </p:cNvCxnSpPr>
            <p:nvPr/>
          </p:nvCxnSpPr>
          <p:spPr>
            <a:xfrm>
              <a:off x="1289685" y="4253104"/>
              <a:ext cx="621947" cy="74107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7BEF818-8D82-4F41-A88A-6FCD8EE9F0F5}"/>
                </a:ext>
              </a:extLst>
            </p:cNvPr>
            <p:cNvCxnSpPr>
              <a:cxnSpLocks/>
            </p:cNvCxnSpPr>
            <p:nvPr/>
          </p:nvCxnSpPr>
          <p:spPr>
            <a:xfrm>
              <a:off x="2027726" y="3909391"/>
              <a:ext cx="540966" cy="12301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9F662F4-D6E9-C841-8EBC-0CADFF73B1B9}"/>
                </a:ext>
              </a:extLst>
            </p:cNvPr>
            <p:cNvCxnSpPr/>
            <p:nvPr/>
          </p:nvCxnSpPr>
          <p:spPr>
            <a:xfrm flipH="1">
              <a:off x="2027726" y="3271774"/>
              <a:ext cx="1227263" cy="6376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ABE9BA-C715-EB47-9FA2-045F82FBEFD4}"/>
                </a:ext>
              </a:extLst>
            </p:cNvPr>
            <p:cNvCxnSpPr/>
            <p:nvPr/>
          </p:nvCxnSpPr>
          <p:spPr>
            <a:xfrm flipH="1" flipV="1">
              <a:off x="3996188" y="5555052"/>
              <a:ext cx="444382" cy="2914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F684C3-1672-324E-A6BD-AC3D0A9991FA}"/>
                </a:ext>
              </a:extLst>
            </p:cNvPr>
            <p:cNvCxnSpPr/>
            <p:nvPr/>
          </p:nvCxnSpPr>
          <p:spPr>
            <a:xfrm flipH="1">
              <a:off x="3847779" y="5314122"/>
              <a:ext cx="370600" cy="3866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4F47618-53A0-CB4B-96BA-CFA095F190F7}"/>
                </a:ext>
              </a:extLst>
            </p:cNvPr>
            <p:cNvCxnSpPr>
              <a:cxnSpLocks/>
            </p:cNvCxnSpPr>
            <p:nvPr/>
          </p:nvCxnSpPr>
          <p:spPr>
            <a:xfrm flipH="1" flipV="1">
              <a:off x="5969727" y="2027583"/>
              <a:ext cx="719063" cy="3884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8E8B90-FCB2-7348-8C01-C5FF5694C673}"/>
                </a:ext>
              </a:extLst>
            </p:cNvPr>
            <p:cNvSpPr txBox="1"/>
            <p:nvPr/>
          </p:nvSpPr>
          <p:spPr>
            <a:xfrm>
              <a:off x="-935296" y="5251759"/>
              <a:ext cx="4119978" cy="1368503"/>
            </a:xfrm>
            <a:prstGeom prst="rect">
              <a:avLst/>
            </a:prstGeom>
            <a:noFill/>
          </p:spPr>
          <p:txBody>
            <a:bodyPr wrap="square" rtlCol="0">
              <a:spAutoFit/>
            </a:bodyPr>
            <a:lstStyle/>
            <a:p>
              <a:r>
                <a:rPr lang="en-US" sz="1400" dirty="0"/>
                <a:t>Two-on-one vs. back,</a:t>
              </a:r>
            </a:p>
            <a:p>
              <a:r>
                <a:rPr lang="en-US" sz="1600" dirty="0"/>
                <a:t>resulting in free rusher</a:t>
              </a:r>
            </a:p>
            <a:p>
              <a:endParaRPr lang="en-US" dirty="0"/>
            </a:p>
          </p:txBody>
        </p:sp>
      </p:grpSp>
      <p:cxnSp>
        <p:nvCxnSpPr>
          <p:cNvPr id="10" name="Straight Connector 9">
            <a:extLst>
              <a:ext uri="{FF2B5EF4-FFF2-40B4-BE49-F238E27FC236}">
                <a16:creationId xmlns:a16="http://schemas.microsoft.com/office/drawing/2014/main" id="{9E1BECFF-011A-354C-A5F7-58893912FC61}"/>
              </a:ext>
            </a:extLst>
          </p:cNvPr>
          <p:cNvCxnSpPr>
            <a:stCxn id="18" idx="5"/>
          </p:cNvCxnSpPr>
          <p:nvPr/>
        </p:nvCxnSpPr>
        <p:spPr>
          <a:xfrm>
            <a:off x="4731950" y="4751136"/>
            <a:ext cx="259007" cy="504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71059E-222E-6245-9D49-BC46DDC3DA71}"/>
              </a:ext>
            </a:extLst>
          </p:cNvPr>
          <p:cNvCxnSpPr/>
          <p:nvPr/>
        </p:nvCxnSpPr>
        <p:spPr>
          <a:xfrm flipH="1">
            <a:off x="4812267" y="4776343"/>
            <a:ext cx="259007" cy="62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6249AE-5548-9D47-BA30-DC3572088E14}"/>
              </a:ext>
            </a:extLst>
          </p:cNvPr>
          <p:cNvCxnSpPr/>
          <p:nvPr/>
        </p:nvCxnSpPr>
        <p:spPr>
          <a:xfrm flipH="1">
            <a:off x="5478598" y="4823529"/>
            <a:ext cx="259007" cy="62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43B47FE-3759-A343-B15D-149666E4268D}"/>
              </a:ext>
            </a:extLst>
          </p:cNvPr>
          <p:cNvCxnSpPr/>
          <p:nvPr/>
        </p:nvCxnSpPr>
        <p:spPr>
          <a:xfrm>
            <a:off x="5363264" y="4796888"/>
            <a:ext cx="259007" cy="504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BAF83E-4512-1F45-B31A-2E0AC16D1AA7}"/>
              </a:ext>
            </a:extLst>
          </p:cNvPr>
          <p:cNvCxnSpPr/>
          <p:nvPr/>
        </p:nvCxnSpPr>
        <p:spPr>
          <a:xfrm>
            <a:off x="6038697" y="4807543"/>
            <a:ext cx="259007" cy="504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62B406B-D776-5647-940F-CDBB415FBB5B}"/>
              </a:ext>
            </a:extLst>
          </p:cNvPr>
          <p:cNvCxnSpPr/>
          <p:nvPr/>
        </p:nvCxnSpPr>
        <p:spPr>
          <a:xfrm>
            <a:off x="6826098" y="4807542"/>
            <a:ext cx="259007" cy="504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484A9CA-8FEE-274D-B64F-AEDF79F47A9E}"/>
              </a:ext>
            </a:extLst>
          </p:cNvPr>
          <p:cNvCxnSpPr/>
          <p:nvPr/>
        </p:nvCxnSpPr>
        <p:spPr>
          <a:xfrm>
            <a:off x="7622677" y="4815985"/>
            <a:ext cx="259007" cy="504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68CC348-7E96-7841-92EA-9463BF0937E1}"/>
              </a:ext>
            </a:extLst>
          </p:cNvPr>
          <p:cNvCxnSpPr/>
          <p:nvPr/>
        </p:nvCxnSpPr>
        <p:spPr>
          <a:xfrm flipH="1">
            <a:off x="6174917" y="4825220"/>
            <a:ext cx="259007" cy="62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AF3836-E9AD-994D-BAC5-5CA44184A2C6}"/>
              </a:ext>
            </a:extLst>
          </p:cNvPr>
          <p:cNvCxnSpPr/>
          <p:nvPr/>
        </p:nvCxnSpPr>
        <p:spPr>
          <a:xfrm flipH="1">
            <a:off x="6949659" y="4819196"/>
            <a:ext cx="259007" cy="62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BD48C9-6FD2-9149-AEA0-766E33E84DB1}"/>
              </a:ext>
            </a:extLst>
          </p:cNvPr>
          <p:cNvCxnSpPr/>
          <p:nvPr/>
        </p:nvCxnSpPr>
        <p:spPr>
          <a:xfrm flipH="1">
            <a:off x="7750603" y="4842877"/>
            <a:ext cx="259007" cy="626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E94671-A158-F446-84BF-25FD907E2406}"/>
              </a:ext>
            </a:extLst>
          </p:cNvPr>
          <p:cNvSpPr txBox="1"/>
          <p:nvPr/>
        </p:nvSpPr>
        <p:spPr>
          <a:xfrm>
            <a:off x="8292795" y="3942196"/>
            <a:ext cx="601772" cy="392472"/>
          </a:xfrm>
          <a:prstGeom prst="rect">
            <a:avLst/>
          </a:prstGeom>
          <a:noFill/>
        </p:spPr>
        <p:txBody>
          <a:bodyPr wrap="square" rtlCol="0">
            <a:spAutoFit/>
          </a:bodyPr>
          <a:lstStyle/>
          <a:p>
            <a:r>
              <a:rPr lang="en-US" sz="3600" b="1" dirty="0"/>
              <a:t>B</a:t>
            </a:r>
          </a:p>
        </p:txBody>
      </p:sp>
      <p:cxnSp>
        <p:nvCxnSpPr>
          <p:cNvPr id="53" name="Straight Arrow Connector 52">
            <a:extLst>
              <a:ext uri="{FF2B5EF4-FFF2-40B4-BE49-F238E27FC236}">
                <a16:creationId xmlns:a16="http://schemas.microsoft.com/office/drawing/2014/main" id="{AEF23CBE-11DD-5E4A-9160-A560602D765A}"/>
              </a:ext>
            </a:extLst>
          </p:cNvPr>
          <p:cNvCxnSpPr>
            <a:cxnSpLocks/>
          </p:cNvCxnSpPr>
          <p:nvPr/>
        </p:nvCxnSpPr>
        <p:spPr>
          <a:xfrm flipV="1">
            <a:off x="8720515" y="4049230"/>
            <a:ext cx="543775" cy="1324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25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7CF39-0349-5A45-AA81-221AA3D504E6}"/>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Positional Considerations (continued)</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B8EDB0-3412-C445-B251-005E9283E1B2}"/>
              </a:ext>
            </a:extLst>
          </p:cNvPr>
          <p:cNvSpPr>
            <a:spLocks noGrp="1"/>
          </p:cNvSpPr>
          <p:nvPr>
            <p:ph idx="1"/>
          </p:nvPr>
        </p:nvSpPr>
        <p:spPr>
          <a:xfrm>
            <a:off x="838200" y="2269173"/>
            <a:ext cx="10515600" cy="1159827"/>
          </a:xfrm>
        </p:spPr>
        <p:txBody>
          <a:bodyPr>
            <a:normAutofit/>
          </a:bodyPr>
          <a:lstStyle/>
          <a:p>
            <a:r>
              <a:rPr lang="en-US" sz="2000" dirty="0">
                <a:solidFill>
                  <a:schemeClr val="bg1"/>
                </a:solidFill>
              </a:rPr>
              <a:t>Given the current data set, we choose to account for responsibility and individual player skills by identifying and evaluating players based off both their alignment (using diagram below) and the defensive front (formation) on any given play.</a:t>
            </a:r>
          </a:p>
        </p:txBody>
      </p:sp>
      <p:sp>
        <p:nvSpPr>
          <p:cNvPr id="54" name="Content Placeholder 2">
            <a:extLst>
              <a:ext uri="{FF2B5EF4-FFF2-40B4-BE49-F238E27FC236}">
                <a16:creationId xmlns:a16="http://schemas.microsoft.com/office/drawing/2014/main" id="{EB2AFAAA-4FC9-F54A-9CE3-45875EC1D1FE}"/>
              </a:ext>
            </a:extLst>
          </p:cNvPr>
          <p:cNvSpPr txBox="1">
            <a:spLocks/>
          </p:cNvSpPr>
          <p:nvPr/>
        </p:nvSpPr>
        <p:spPr>
          <a:xfrm>
            <a:off x="1025864" y="4970094"/>
            <a:ext cx="10515600" cy="1700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1000" dirty="0">
              <a:solidFill>
                <a:schemeClr val="bg1"/>
              </a:solidFill>
            </a:endParaRPr>
          </a:p>
        </p:txBody>
      </p:sp>
      <p:sp>
        <p:nvSpPr>
          <p:cNvPr id="55" name="TextBox 54">
            <a:extLst>
              <a:ext uri="{FF2B5EF4-FFF2-40B4-BE49-F238E27FC236}">
                <a16:creationId xmlns:a16="http://schemas.microsoft.com/office/drawing/2014/main" id="{1E875F42-D814-ED41-9C7E-1EF9F8B24629}"/>
              </a:ext>
            </a:extLst>
          </p:cNvPr>
          <p:cNvSpPr txBox="1"/>
          <p:nvPr/>
        </p:nvSpPr>
        <p:spPr>
          <a:xfrm>
            <a:off x="435971" y="4900613"/>
            <a:ext cx="10730165" cy="2446824"/>
          </a:xfrm>
          <a:prstGeom prst="rect">
            <a:avLst/>
          </a:prstGeom>
          <a:noFill/>
        </p:spPr>
        <p:txBody>
          <a:bodyPr wrap="square" rtlCol="0">
            <a:spAutoFit/>
          </a:bodyPr>
          <a:lstStyle/>
          <a:p>
            <a:r>
              <a:rPr lang="en-US" dirty="0">
                <a:solidFill>
                  <a:schemeClr val="bg1"/>
                </a:solidFill>
              </a:rPr>
              <a:t>         </a:t>
            </a:r>
            <a:r>
              <a:rPr lang="en-US" sz="1400" dirty="0">
                <a:solidFill>
                  <a:schemeClr val="bg1"/>
                </a:solidFill>
              </a:rPr>
              <a:t>-   </a:t>
            </a:r>
            <a:r>
              <a:rPr lang="en-US" sz="1900" dirty="0">
                <a:solidFill>
                  <a:schemeClr val="bg1"/>
                </a:solidFill>
              </a:rPr>
              <a:t>Fronts (described in following slides):</a:t>
            </a:r>
          </a:p>
          <a:p>
            <a:r>
              <a:rPr lang="en-US" sz="1400" dirty="0">
                <a:solidFill>
                  <a:schemeClr val="bg1"/>
                </a:solidFill>
              </a:rPr>
              <a:t>	</a:t>
            </a:r>
            <a:r>
              <a:rPr lang="en-US" sz="1600" dirty="0">
                <a:solidFill>
                  <a:schemeClr val="bg1"/>
                </a:solidFill>
              </a:rPr>
              <a:t>- Odd</a:t>
            </a:r>
          </a:p>
          <a:p>
            <a:r>
              <a:rPr lang="en-US" sz="1600" dirty="0">
                <a:solidFill>
                  <a:schemeClr val="bg1"/>
                </a:solidFill>
              </a:rPr>
              <a:t>	- Even</a:t>
            </a:r>
          </a:p>
          <a:p>
            <a:r>
              <a:rPr lang="en-US" sz="1600" dirty="0">
                <a:solidFill>
                  <a:schemeClr val="bg1"/>
                </a:solidFill>
              </a:rPr>
              <a:t>	- Bear</a:t>
            </a:r>
          </a:p>
          <a:p>
            <a:r>
              <a:rPr lang="en-US" sz="1600" dirty="0">
                <a:solidFill>
                  <a:schemeClr val="bg1"/>
                </a:solidFill>
              </a:rPr>
              <a:t>	- Goal Line</a:t>
            </a:r>
          </a:p>
          <a:p>
            <a:r>
              <a:rPr lang="en-US" sz="1600" dirty="0">
                <a:solidFill>
                  <a:schemeClr val="bg1"/>
                </a:solidFill>
              </a:rPr>
              <a:t>	- Money</a:t>
            </a:r>
          </a:p>
          <a:p>
            <a:r>
              <a:rPr lang="en-US" dirty="0">
                <a:solidFill>
                  <a:schemeClr val="bg1"/>
                </a:solidFill>
              </a:rPr>
              <a:t>	</a:t>
            </a:r>
          </a:p>
          <a:p>
            <a:r>
              <a:rPr lang="en-US" dirty="0">
                <a:solidFill>
                  <a:schemeClr val="bg1"/>
                </a:solidFill>
              </a:rPr>
              <a:t>	</a:t>
            </a:r>
          </a:p>
          <a:p>
            <a:r>
              <a:rPr lang="en-US" dirty="0"/>
              <a:t>		</a:t>
            </a:r>
          </a:p>
        </p:txBody>
      </p:sp>
      <p:grpSp>
        <p:nvGrpSpPr>
          <p:cNvPr id="50" name="Group 49">
            <a:extLst>
              <a:ext uri="{FF2B5EF4-FFF2-40B4-BE49-F238E27FC236}">
                <a16:creationId xmlns:a16="http://schemas.microsoft.com/office/drawing/2014/main" id="{2898A3E4-AB7B-3E44-98B8-DC73ABD97315}"/>
              </a:ext>
            </a:extLst>
          </p:cNvPr>
          <p:cNvGrpSpPr/>
          <p:nvPr/>
        </p:nvGrpSpPr>
        <p:grpSpPr>
          <a:xfrm>
            <a:off x="1891796" y="3291921"/>
            <a:ext cx="8741844" cy="964692"/>
            <a:chOff x="1849390" y="3909206"/>
            <a:chExt cx="8741844" cy="964692"/>
          </a:xfrm>
        </p:grpSpPr>
        <p:grpSp>
          <p:nvGrpSpPr>
            <p:cNvPr id="53" name="Group 52">
              <a:extLst>
                <a:ext uri="{FF2B5EF4-FFF2-40B4-BE49-F238E27FC236}">
                  <a16:creationId xmlns:a16="http://schemas.microsoft.com/office/drawing/2014/main" id="{77620DCC-3F0C-6741-AE67-64186636C404}"/>
                </a:ext>
              </a:extLst>
            </p:cNvPr>
            <p:cNvGrpSpPr/>
            <p:nvPr/>
          </p:nvGrpSpPr>
          <p:grpSpPr>
            <a:xfrm>
              <a:off x="1849390" y="3909206"/>
              <a:ext cx="8741844" cy="964692"/>
              <a:chOff x="1800226" y="4289107"/>
              <a:chExt cx="8741844" cy="964692"/>
            </a:xfrm>
          </p:grpSpPr>
          <p:grpSp>
            <p:nvGrpSpPr>
              <p:cNvPr id="4" name="Group 3">
                <a:extLst>
                  <a:ext uri="{FF2B5EF4-FFF2-40B4-BE49-F238E27FC236}">
                    <a16:creationId xmlns:a16="http://schemas.microsoft.com/office/drawing/2014/main" id="{7CBCAEF8-83CC-C044-8EEF-04BC258F10EC}"/>
                  </a:ext>
                </a:extLst>
              </p:cNvPr>
              <p:cNvGrpSpPr/>
              <p:nvPr/>
            </p:nvGrpSpPr>
            <p:grpSpPr>
              <a:xfrm>
                <a:off x="1800226" y="4289107"/>
                <a:ext cx="8741844" cy="964692"/>
                <a:chOff x="366051" y="3253478"/>
                <a:chExt cx="11120523" cy="1483114"/>
              </a:xfrm>
            </p:grpSpPr>
            <p:sp>
              <p:nvSpPr>
                <p:cNvPr id="6" name="Donut 5">
                  <a:extLst>
                    <a:ext uri="{FF2B5EF4-FFF2-40B4-BE49-F238E27FC236}">
                      <a16:creationId xmlns:a16="http://schemas.microsoft.com/office/drawing/2014/main" id="{D933E943-E333-5D4F-9C27-A1AF61C2D1B6}"/>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Donut 6">
                  <a:extLst>
                    <a:ext uri="{FF2B5EF4-FFF2-40B4-BE49-F238E27FC236}">
                      <a16:creationId xmlns:a16="http://schemas.microsoft.com/office/drawing/2014/main" id="{CDA3C158-9616-EB47-AE75-B33B32E1596A}"/>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Donut 8">
                  <a:extLst>
                    <a:ext uri="{FF2B5EF4-FFF2-40B4-BE49-F238E27FC236}">
                      <a16:creationId xmlns:a16="http://schemas.microsoft.com/office/drawing/2014/main" id="{D353DA46-F42A-C74A-8001-94FAACE472E6}"/>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Donut 10">
                  <a:extLst>
                    <a:ext uri="{FF2B5EF4-FFF2-40B4-BE49-F238E27FC236}">
                      <a16:creationId xmlns:a16="http://schemas.microsoft.com/office/drawing/2014/main" id="{627FD844-CEA3-0445-B0B0-F083C3A136FB}"/>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Donut 11">
                  <a:extLst>
                    <a:ext uri="{FF2B5EF4-FFF2-40B4-BE49-F238E27FC236}">
                      <a16:creationId xmlns:a16="http://schemas.microsoft.com/office/drawing/2014/main" id="{1FD87EC2-667A-E947-AE77-7E63CA793F74}"/>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nut 12">
                  <a:extLst>
                    <a:ext uri="{FF2B5EF4-FFF2-40B4-BE49-F238E27FC236}">
                      <a16:creationId xmlns:a16="http://schemas.microsoft.com/office/drawing/2014/main" id="{38F88480-E80B-834B-A681-C74CD35E4C66}"/>
                    </a:ext>
                  </a:extLst>
                </p:cNvPr>
                <p:cNvSpPr/>
                <p:nvPr/>
              </p:nvSpPr>
              <p:spPr>
                <a:xfrm>
                  <a:off x="693959"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66629901-7AD8-914E-9723-18E4E84A096E}"/>
                    </a:ext>
                  </a:extLst>
                </p:cNvPr>
                <p:cNvSpPr txBox="1"/>
                <p:nvPr/>
              </p:nvSpPr>
              <p:spPr>
                <a:xfrm>
                  <a:off x="5466306" y="4184953"/>
                  <a:ext cx="1115568" cy="520492"/>
                </a:xfrm>
                <a:prstGeom prst="rect">
                  <a:avLst/>
                </a:prstGeom>
                <a:noFill/>
              </p:spPr>
              <p:txBody>
                <a:bodyPr wrap="square" rtlCol="0">
                  <a:spAutoFit/>
                </a:bodyPr>
                <a:lstStyle/>
                <a:p>
                  <a:r>
                    <a:rPr lang="en-US" sz="1600" dirty="0">
                      <a:solidFill>
                        <a:schemeClr val="bg1"/>
                      </a:solidFill>
                    </a:rPr>
                    <a:t>Ball</a:t>
                  </a:r>
                </a:p>
              </p:txBody>
            </p:sp>
            <p:sp>
              <p:nvSpPr>
                <p:cNvPr id="16" name="TextBox 15">
                  <a:extLst>
                    <a:ext uri="{FF2B5EF4-FFF2-40B4-BE49-F238E27FC236}">
                      <a16:creationId xmlns:a16="http://schemas.microsoft.com/office/drawing/2014/main" id="{8D94D3B5-690D-5146-B27B-908C3672B29D}"/>
                    </a:ext>
                  </a:extLst>
                </p:cNvPr>
                <p:cNvSpPr txBox="1"/>
                <p:nvPr/>
              </p:nvSpPr>
              <p:spPr>
                <a:xfrm>
                  <a:off x="6034122" y="3715733"/>
                  <a:ext cx="623237" cy="567810"/>
                </a:xfrm>
                <a:prstGeom prst="rect">
                  <a:avLst/>
                </a:prstGeom>
                <a:noFill/>
              </p:spPr>
              <p:txBody>
                <a:bodyPr wrap="square" rtlCol="0">
                  <a:spAutoFit/>
                </a:bodyPr>
                <a:lstStyle/>
                <a:p>
                  <a:r>
                    <a:rPr lang="en-US" dirty="0">
                      <a:solidFill>
                        <a:schemeClr val="bg1"/>
                      </a:solidFill>
                    </a:rPr>
                    <a:t>1</a:t>
                  </a:r>
                </a:p>
              </p:txBody>
            </p:sp>
            <p:sp>
              <p:nvSpPr>
                <p:cNvPr id="17" name="TextBox 16">
                  <a:extLst>
                    <a:ext uri="{FF2B5EF4-FFF2-40B4-BE49-F238E27FC236}">
                      <a16:creationId xmlns:a16="http://schemas.microsoft.com/office/drawing/2014/main" id="{0CEA5E48-BE39-8748-AFD4-BC86B4E2F864}"/>
                    </a:ext>
                  </a:extLst>
                </p:cNvPr>
                <p:cNvSpPr txBox="1"/>
                <p:nvPr/>
              </p:nvSpPr>
              <p:spPr>
                <a:xfrm>
                  <a:off x="5115558" y="3731610"/>
                  <a:ext cx="627753" cy="567810"/>
                </a:xfrm>
                <a:prstGeom prst="rect">
                  <a:avLst/>
                </a:prstGeom>
                <a:noFill/>
              </p:spPr>
              <p:txBody>
                <a:bodyPr wrap="square" rtlCol="0">
                  <a:spAutoFit/>
                </a:bodyPr>
                <a:lstStyle/>
                <a:p>
                  <a:r>
                    <a:rPr lang="en-US" dirty="0">
                      <a:solidFill>
                        <a:schemeClr val="bg1"/>
                      </a:solidFill>
                    </a:rPr>
                    <a:t>1</a:t>
                  </a:r>
                </a:p>
              </p:txBody>
            </p:sp>
            <p:sp>
              <p:nvSpPr>
                <p:cNvPr id="18" name="TextBox 17">
                  <a:extLst>
                    <a:ext uri="{FF2B5EF4-FFF2-40B4-BE49-F238E27FC236}">
                      <a16:creationId xmlns:a16="http://schemas.microsoft.com/office/drawing/2014/main" id="{EA8C464A-2D75-6E47-89FC-5DE0FCC89047}"/>
                    </a:ext>
                  </a:extLst>
                </p:cNvPr>
                <p:cNvSpPr txBox="1"/>
                <p:nvPr/>
              </p:nvSpPr>
              <p:spPr>
                <a:xfrm>
                  <a:off x="3658655" y="3691876"/>
                  <a:ext cx="446259" cy="567810"/>
                </a:xfrm>
                <a:prstGeom prst="rect">
                  <a:avLst/>
                </a:prstGeom>
                <a:noFill/>
              </p:spPr>
              <p:txBody>
                <a:bodyPr wrap="square" rtlCol="0">
                  <a:spAutoFit/>
                </a:bodyPr>
                <a:lstStyle/>
                <a:p>
                  <a:r>
                    <a:rPr lang="en-US" dirty="0">
                      <a:solidFill>
                        <a:schemeClr val="bg1"/>
                      </a:solidFill>
                    </a:rPr>
                    <a:t>3</a:t>
                  </a:r>
                </a:p>
              </p:txBody>
            </p:sp>
            <p:sp>
              <p:nvSpPr>
                <p:cNvPr id="19" name="TextBox 18">
                  <a:extLst>
                    <a:ext uri="{FF2B5EF4-FFF2-40B4-BE49-F238E27FC236}">
                      <a16:creationId xmlns:a16="http://schemas.microsoft.com/office/drawing/2014/main" id="{56BED63B-6EF5-3041-B818-874B14FB3479}"/>
                    </a:ext>
                  </a:extLst>
                </p:cNvPr>
                <p:cNvSpPr txBox="1"/>
                <p:nvPr/>
              </p:nvSpPr>
              <p:spPr>
                <a:xfrm>
                  <a:off x="7538946" y="3691250"/>
                  <a:ext cx="480064" cy="567810"/>
                </a:xfrm>
                <a:prstGeom prst="rect">
                  <a:avLst/>
                </a:prstGeom>
                <a:noFill/>
              </p:spPr>
              <p:txBody>
                <a:bodyPr wrap="square" rtlCol="0">
                  <a:spAutoFit/>
                </a:bodyPr>
                <a:lstStyle/>
                <a:p>
                  <a:r>
                    <a:rPr lang="en-US" dirty="0">
                      <a:solidFill>
                        <a:schemeClr val="bg1"/>
                      </a:solidFill>
                    </a:rPr>
                    <a:t>3</a:t>
                  </a:r>
                </a:p>
              </p:txBody>
            </p:sp>
            <p:sp>
              <p:nvSpPr>
                <p:cNvPr id="20" name="TextBox 19">
                  <a:extLst>
                    <a:ext uri="{FF2B5EF4-FFF2-40B4-BE49-F238E27FC236}">
                      <a16:creationId xmlns:a16="http://schemas.microsoft.com/office/drawing/2014/main" id="{E7207E99-6B6F-2E4E-943D-144C2BBC85AA}"/>
                    </a:ext>
                  </a:extLst>
                </p:cNvPr>
                <p:cNvSpPr txBox="1"/>
                <p:nvPr/>
              </p:nvSpPr>
              <p:spPr>
                <a:xfrm>
                  <a:off x="2190389" y="3697071"/>
                  <a:ext cx="504422" cy="567810"/>
                </a:xfrm>
                <a:prstGeom prst="rect">
                  <a:avLst/>
                </a:prstGeom>
                <a:noFill/>
              </p:spPr>
              <p:txBody>
                <a:bodyPr wrap="square" rtlCol="0">
                  <a:spAutoFit/>
                </a:bodyPr>
                <a:lstStyle/>
                <a:p>
                  <a:r>
                    <a:rPr lang="en-US" dirty="0">
                      <a:solidFill>
                        <a:schemeClr val="bg1"/>
                      </a:solidFill>
                    </a:rPr>
                    <a:t>5</a:t>
                  </a:r>
                </a:p>
              </p:txBody>
            </p:sp>
            <p:sp>
              <p:nvSpPr>
                <p:cNvPr id="21" name="TextBox 20">
                  <a:extLst>
                    <a:ext uri="{FF2B5EF4-FFF2-40B4-BE49-F238E27FC236}">
                      <a16:creationId xmlns:a16="http://schemas.microsoft.com/office/drawing/2014/main" id="{D335415A-31C1-8D44-BDCE-BA74AAE0782F}"/>
                    </a:ext>
                  </a:extLst>
                </p:cNvPr>
                <p:cNvSpPr txBox="1"/>
                <p:nvPr/>
              </p:nvSpPr>
              <p:spPr>
                <a:xfrm>
                  <a:off x="9081861" y="3696846"/>
                  <a:ext cx="601161" cy="567810"/>
                </a:xfrm>
                <a:prstGeom prst="rect">
                  <a:avLst/>
                </a:prstGeom>
                <a:noFill/>
              </p:spPr>
              <p:txBody>
                <a:bodyPr wrap="square" rtlCol="0">
                  <a:spAutoFit/>
                </a:bodyPr>
                <a:lstStyle/>
                <a:p>
                  <a:r>
                    <a:rPr lang="en-US" dirty="0">
                      <a:solidFill>
                        <a:schemeClr val="bg1"/>
                      </a:solidFill>
                    </a:rPr>
                    <a:t>5</a:t>
                  </a:r>
                </a:p>
              </p:txBody>
            </p:sp>
            <p:sp>
              <p:nvSpPr>
                <p:cNvPr id="22" name="TextBox 21">
                  <a:extLst>
                    <a:ext uri="{FF2B5EF4-FFF2-40B4-BE49-F238E27FC236}">
                      <a16:creationId xmlns:a16="http://schemas.microsoft.com/office/drawing/2014/main" id="{6F77C988-1F97-914A-88F3-7D07262BDC2D}"/>
                    </a:ext>
                  </a:extLst>
                </p:cNvPr>
                <p:cNvSpPr txBox="1"/>
                <p:nvPr/>
              </p:nvSpPr>
              <p:spPr>
                <a:xfrm>
                  <a:off x="1540213" y="3694772"/>
                  <a:ext cx="467298" cy="567810"/>
                </a:xfrm>
                <a:prstGeom prst="rect">
                  <a:avLst/>
                </a:prstGeom>
                <a:noFill/>
              </p:spPr>
              <p:txBody>
                <a:bodyPr wrap="square" rtlCol="0">
                  <a:spAutoFit/>
                </a:bodyPr>
                <a:lstStyle/>
                <a:p>
                  <a:r>
                    <a:rPr lang="en-US" dirty="0">
                      <a:solidFill>
                        <a:schemeClr val="bg1"/>
                      </a:solidFill>
                    </a:rPr>
                    <a:t>7</a:t>
                  </a:r>
                </a:p>
              </p:txBody>
            </p:sp>
            <p:sp>
              <p:nvSpPr>
                <p:cNvPr id="23" name="TextBox 22">
                  <a:extLst>
                    <a:ext uri="{FF2B5EF4-FFF2-40B4-BE49-F238E27FC236}">
                      <a16:creationId xmlns:a16="http://schemas.microsoft.com/office/drawing/2014/main" id="{6E72ECC8-5C2C-7A42-9973-C8B7C1CDC19A}"/>
                    </a:ext>
                  </a:extLst>
                </p:cNvPr>
                <p:cNvSpPr txBox="1"/>
                <p:nvPr/>
              </p:nvSpPr>
              <p:spPr>
                <a:xfrm>
                  <a:off x="4856117" y="4184734"/>
                  <a:ext cx="374178" cy="369332"/>
                </a:xfrm>
                <a:prstGeom prst="rect">
                  <a:avLst/>
                </a:prstGeom>
                <a:noFill/>
              </p:spPr>
              <p:txBody>
                <a:bodyPr wrap="square" rtlCol="0">
                  <a:spAutoFit/>
                </a:bodyPr>
                <a:lstStyle/>
                <a:p>
                  <a:r>
                    <a:rPr lang="en-US" dirty="0">
                      <a:solidFill>
                        <a:schemeClr val="bg1"/>
                      </a:solidFill>
                    </a:rPr>
                    <a:t>A</a:t>
                  </a:r>
                </a:p>
              </p:txBody>
            </p:sp>
            <p:sp>
              <p:nvSpPr>
                <p:cNvPr id="24" name="TextBox 23">
                  <a:extLst>
                    <a:ext uri="{FF2B5EF4-FFF2-40B4-BE49-F238E27FC236}">
                      <a16:creationId xmlns:a16="http://schemas.microsoft.com/office/drawing/2014/main" id="{70B9160A-B265-004D-B4A1-6860F272C9F1}"/>
                    </a:ext>
                  </a:extLst>
                </p:cNvPr>
                <p:cNvSpPr txBox="1"/>
                <p:nvPr/>
              </p:nvSpPr>
              <p:spPr>
                <a:xfrm>
                  <a:off x="6309359" y="4141703"/>
                  <a:ext cx="572862" cy="567810"/>
                </a:xfrm>
                <a:prstGeom prst="rect">
                  <a:avLst/>
                </a:prstGeom>
                <a:noFill/>
              </p:spPr>
              <p:txBody>
                <a:bodyPr wrap="square" rtlCol="0">
                  <a:spAutoFit/>
                </a:bodyPr>
                <a:lstStyle/>
                <a:p>
                  <a:r>
                    <a:rPr lang="en-US" dirty="0">
                      <a:solidFill>
                        <a:schemeClr val="bg1"/>
                      </a:solidFill>
                    </a:rPr>
                    <a:t>A</a:t>
                  </a:r>
                </a:p>
              </p:txBody>
            </p:sp>
            <p:sp>
              <p:nvSpPr>
                <p:cNvPr id="25" name="TextBox 24">
                  <a:extLst>
                    <a:ext uri="{FF2B5EF4-FFF2-40B4-BE49-F238E27FC236}">
                      <a16:creationId xmlns:a16="http://schemas.microsoft.com/office/drawing/2014/main" id="{8A71A473-ECE5-0B4A-8757-039249BDE78A}"/>
                    </a:ext>
                  </a:extLst>
                </p:cNvPr>
                <p:cNvSpPr txBox="1"/>
                <p:nvPr/>
              </p:nvSpPr>
              <p:spPr>
                <a:xfrm>
                  <a:off x="3367715" y="4169664"/>
                  <a:ext cx="1493699" cy="369332"/>
                </a:xfrm>
                <a:prstGeom prst="rect">
                  <a:avLst/>
                </a:prstGeom>
                <a:noFill/>
              </p:spPr>
              <p:txBody>
                <a:bodyPr wrap="square" rtlCol="0">
                  <a:spAutoFit/>
                </a:bodyPr>
                <a:lstStyle/>
                <a:p>
                  <a:r>
                    <a:rPr lang="en-US">
                      <a:solidFill>
                        <a:schemeClr val="bg1"/>
                      </a:solidFill>
                    </a:rPr>
                    <a:t>B</a:t>
                  </a:r>
                </a:p>
              </p:txBody>
            </p:sp>
            <p:sp>
              <p:nvSpPr>
                <p:cNvPr id="26" name="TextBox 25">
                  <a:extLst>
                    <a:ext uri="{FF2B5EF4-FFF2-40B4-BE49-F238E27FC236}">
                      <a16:creationId xmlns:a16="http://schemas.microsoft.com/office/drawing/2014/main" id="{1CC90E1F-2CB4-CB41-BC22-B16C8CFCF5F0}"/>
                    </a:ext>
                  </a:extLst>
                </p:cNvPr>
                <p:cNvSpPr txBox="1"/>
                <p:nvPr/>
              </p:nvSpPr>
              <p:spPr>
                <a:xfrm>
                  <a:off x="7887921" y="4149224"/>
                  <a:ext cx="458414" cy="567810"/>
                </a:xfrm>
                <a:prstGeom prst="rect">
                  <a:avLst/>
                </a:prstGeom>
                <a:noFill/>
              </p:spPr>
              <p:txBody>
                <a:bodyPr wrap="square" rtlCol="0">
                  <a:spAutoFit/>
                </a:bodyPr>
                <a:lstStyle/>
                <a:p>
                  <a:r>
                    <a:rPr lang="en-US">
                      <a:solidFill>
                        <a:schemeClr val="bg1"/>
                      </a:solidFill>
                    </a:rPr>
                    <a:t>B</a:t>
                  </a:r>
                </a:p>
              </p:txBody>
            </p:sp>
            <p:sp>
              <p:nvSpPr>
                <p:cNvPr id="27" name="TextBox 26">
                  <a:extLst>
                    <a:ext uri="{FF2B5EF4-FFF2-40B4-BE49-F238E27FC236}">
                      <a16:creationId xmlns:a16="http://schemas.microsoft.com/office/drawing/2014/main" id="{D104B736-D2DC-AC42-B9E3-D95334B299AF}"/>
                    </a:ext>
                  </a:extLst>
                </p:cNvPr>
                <p:cNvSpPr txBox="1"/>
                <p:nvPr/>
              </p:nvSpPr>
              <p:spPr>
                <a:xfrm>
                  <a:off x="1841050" y="4145400"/>
                  <a:ext cx="595063" cy="567810"/>
                </a:xfrm>
                <a:prstGeom prst="rect">
                  <a:avLst/>
                </a:prstGeom>
                <a:noFill/>
              </p:spPr>
              <p:txBody>
                <a:bodyPr wrap="square" rtlCol="0">
                  <a:spAutoFit/>
                </a:bodyPr>
                <a:lstStyle/>
                <a:p>
                  <a:r>
                    <a:rPr lang="en-US" dirty="0">
                      <a:solidFill>
                        <a:schemeClr val="bg1"/>
                      </a:solidFill>
                    </a:rPr>
                    <a:t>C</a:t>
                  </a:r>
                </a:p>
              </p:txBody>
            </p:sp>
            <p:sp>
              <p:nvSpPr>
                <p:cNvPr id="28" name="TextBox 27">
                  <a:extLst>
                    <a:ext uri="{FF2B5EF4-FFF2-40B4-BE49-F238E27FC236}">
                      <a16:creationId xmlns:a16="http://schemas.microsoft.com/office/drawing/2014/main" id="{83F1620C-2755-EF4A-8E20-0D2BB4D469E7}"/>
                    </a:ext>
                  </a:extLst>
                </p:cNvPr>
                <p:cNvSpPr txBox="1"/>
                <p:nvPr/>
              </p:nvSpPr>
              <p:spPr>
                <a:xfrm>
                  <a:off x="9533837" y="4124427"/>
                  <a:ext cx="1952737" cy="369332"/>
                </a:xfrm>
                <a:prstGeom prst="rect">
                  <a:avLst/>
                </a:prstGeom>
                <a:noFill/>
              </p:spPr>
              <p:txBody>
                <a:bodyPr wrap="square" rtlCol="0">
                  <a:spAutoFit/>
                </a:bodyPr>
                <a:lstStyle/>
                <a:p>
                  <a:r>
                    <a:rPr lang="en-US" dirty="0">
                      <a:solidFill>
                        <a:schemeClr val="bg1"/>
                      </a:solidFill>
                    </a:rPr>
                    <a:t>C</a:t>
                  </a:r>
                </a:p>
              </p:txBody>
            </p:sp>
            <p:sp>
              <p:nvSpPr>
                <p:cNvPr id="29" name="TextBox 28">
                  <a:extLst>
                    <a:ext uri="{FF2B5EF4-FFF2-40B4-BE49-F238E27FC236}">
                      <a16:creationId xmlns:a16="http://schemas.microsoft.com/office/drawing/2014/main" id="{90498628-B04C-664E-98F6-C4F88121653E}"/>
                    </a:ext>
                  </a:extLst>
                </p:cNvPr>
                <p:cNvSpPr txBox="1"/>
                <p:nvPr/>
              </p:nvSpPr>
              <p:spPr>
                <a:xfrm>
                  <a:off x="366051" y="4196230"/>
                  <a:ext cx="1216644" cy="369332"/>
                </a:xfrm>
                <a:prstGeom prst="rect">
                  <a:avLst/>
                </a:prstGeom>
                <a:noFill/>
              </p:spPr>
              <p:txBody>
                <a:bodyPr wrap="square" rtlCol="0">
                  <a:spAutoFit/>
                </a:bodyPr>
                <a:lstStyle/>
                <a:p>
                  <a:r>
                    <a:rPr lang="en-US" dirty="0">
                      <a:solidFill>
                        <a:schemeClr val="bg1"/>
                      </a:solidFill>
                    </a:rPr>
                    <a:t>D</a:t>
                  </a:r>
                </a:p>
              </p:txBody>
            </p:sp>
            <p:sp>
              <p:nvSpPr>
                <p:cNvPr id="31" name="TextBox 30">
                  <a:extLst>
                    <a:ext uri="{FF2B5EF4-FFF2-40B4-BE49-F238E27FC236}">
                      <a16:creationId xmlns:a16="http://schemas.microsoft.com/office/drawing/2014/main" id="{8D01208F-1842-6345-BE0F-026904C498F1}"/>
                    </a:ext>
                  </a:extLst>
                </p:cNvPr>
                <p:cNvSpPr txBox="1"/>
                <p:nvPr/>
              </p:nvSpPr>
              <p:spPr>
                <a:xfrm>
                  <a:off x="4161363" y="3691876"/>
                  <a:ext cx="446259" cy="567810"/>
                </a:xfrm>
                <a:prstGeom prst="rect">
                  <a:avLst/>
                </a:prstGeom>
                <a:noFill/>
              </p:spPr>
              <p:txBody>
                <a:bodyPr wrap="square" rtlCol="0">
                  <a:spAutoFit/>
                </a:bodyPr>
                <a:lstStyle/>
                <a:p>
                  <a:r>
                    <a:rPr lang="en-US">
                      <a:solidFill>
                        <a:schemeClr val="bg1"/>
                      </a:solidFill>
                    </a:rPr>
                    <a:t>2</a:t>
                  </a:r>
                </a:p>
              </p:txBody>
            </p:sp>
            <p:sp>
              <p:nvSpPr>
                <p:cNvPr id="32" name="TextBox 31">
                  <a:extLst>
                    <a:ext uri="{FF2B5EF4-FFF2-40B4-BE49-F238E27FC236}">
                      <a16:creationId xmlns:a16="http://schemas.microsoft.com/office/drawing/2014/main" id="{12EF1E5E-009B-1140-974B-C800FA6C487D}"/>
                    </a:ext>
                  </a:extLst>
                </p:cNvPr>
                <p:cNvSpPr txBox="1"/>
                <p:nvPr/>
              </p:nvSpPr>
              <p:spPr>
                <a:xfrm>
                  <a:off x="7076651" y="3702627"/>
                  <a:ext cx="568222" cy="567810"/>
                </a:xfrm>
                <a:prstGeom prst="rect">
                  <a:avLst/>
                </a:prstGeom>
                <a:noFill/>
              </p:spPr>
              <p:txBody>
                <a:bodyPr wrap="square" rtlCol="0">
                  <a:spAutoFit/>
                </a:bodyPr>
                <a:lstStyle/>
                <a:p>
                  <a:r>
                    <a:rPr lang="en-US" dirty="0">
                      <a:solidFill>
                        <a:schemeClr val="bg1"/>
                      </a:solidFill>
                    </a:rPr>
                    <a:t>2</a:t>
                  </a:r>
                </a:p>
              </p:txBody>
            </p:sp>
            <p:sp>
              <p:nvSpPr>
                <p:cNvPr id="33" name="TextBox 32">
                  <a:extLst>
                    <a:ext uri="{FF2B5EF4-FFF2-40B4-BE49-F238E27FC236}">
                      <a16:creationId xmlns:a16="http://schemas.microsoft.com/office/drawing/2014/main" id="{3D7AE8A4-0997-BB4C-AE65-7185CA085AC8}"/>
                    </a:ext>
                  </a:extLst>
                </p:cNvPr>
                <p:cNvSpPr txBox="1"/>
                <p:nvPr/>
              </p:nvSpPr>
              <p:spPr>
                <a:xfrm>
                  <a:off x="8679276" y="3686509"/>
                  <a:ext cx="485984" cy="567810"/>
                </a:xfrm>
                <a:prstGeom prst="rect">
                  <a:avLst/>
                </a:prstGeom>
                <a:noFill/>
              </p:spPr>
              <p:txBody>
                <a:bodyPr wrap="square" rtlCol="0">
                  <a:spAutoFit/>
                </a:bodyPr>
                <a:lstStyle/>
                <a:p>
                  <a:r>
                    <a:rPr lang="en-US" dirty="0">
                      <a:solidFill>
                        <a:schemeClr val="bg1"/>
                      </a:solidFill>
                    </a:rPr>
                    <a:t>4</a:t>
                  </a:r>
                </a:p>
              </p:txBody>
            </p:sp>
            <p:sp>
              <p:nvSpPr>
                <p:cNvPr id="34" name="TextBox 33">
                  <a:extLst>
                    <a:ext uri="{FF2B5EF4-FFF2-40B4-BE49-F238E27FC236}">
                      <a16:creationId xmlns:a16="http://schemas.microsoft.com/office/drawing/2014/main" id="{FBFE4D9A-FBED-AD4B-86F4-ADF2973F1B9E}"/>
                    </a:ext>
                  </a:extLst>
                </p:cNvPr>
                <p:cNvSpPr txBox="1"/>
                <p:nvPr/>
              </p:nvSpPr>
              <p:spPr>
                <a:xfrm>
                  <a:off x="2642568" y="3703233"/>
                  <a:ext cx="613128" cy="567810"/>
                </a:xfrm>
                <a:prstGeom prst="rect">
                  <a:avLst/>
                </a:prstGeom>
                <a:noFill/>
              </p:spPr>
              <p:txBody>
                <a:bodyPr wrap="square" rtlCol="0">
                  <a:spAutoFit/>
                </a:bodyPr>
                <a:lstStyle/>
                <a:p>
                  <a:r>
                    <a:rPr lang="en-US" dirty="0">
                      <a:solidFill>
                        <a:schemeClr val="bg1"/>
                      </a:solidFill>
                    </a:rPr>
                    <a:t>4</a:t>
                  </a:r>
                </a:p>
              </p:txBody>
            </p:sp>
            <p:sp>
              <p:nvSpPr>
                <p:cNvPr id="35" name="TextBox 34">
                  <a:extLst>
                    <a:ext uri="{FF2B5EF4-FFF2-40B4-BE49-F238E27FC236}">
                      <a16:creationId xmlns:a16="http://schemas.microsoft.com/office/drawing/2014/main" id="{764E3295-89A7-FA45-A488-F84E4698278B}"/>
                    </a:ext>
                  </a:extLst>
                </p:cNvPr>
                <p:cNvSpPr txBox="1"/>
                <p:nvPr/>
              </p:nvSpPr>
              <p:spPr>
                <a:xfrm>
                  <a:off x="1103293" y="3698646"/>
                  <a:ext cx="530553" cy="369332"/>
                </a:xfrm>
                <a:prstGeom prst="rect">
                  <a:avLst/>
                </a:prstGeom>
                <a:noFill/>
              </p:spPr>
              <p:txBody>
                <a:bodyPr wrap="square" rtlCol="0">
                  <a:spAutoFit/>
                </a:bodyPr>
                <a:lstStyle/>
                <a:p>
                  <a:r>
                    <a:rPr lang="en-US" dirty="0">
                      <a:solidFill>
                        <a:schemeClr val="bg1"/>
                      </a:solidFill>
                    </a:rPr>
                    <a:t>6</a:t>
                  </a:r>
                </a:p>
              </p:txBody>
            </p:sp>
            <p:sp>
              <p:nvSpPr>
                <p:cNvPr id="37" name="TextBox 36">
                  <a:extLst>
                    <a:ext uri="{FF2B5EF4-FFF2-40B4-BE49-F238E27FC236}">
                      <a16:creationId xmlns:a16="http://schemas.microsoft.com/office/drawing/2014/main" id="{2786694F-F2FA-F843-95A8-C1A49ED0F5C1}"/>
                    </a:ext>
                  </a:extLst>
                </p:cNvPr>
                <p:cNvSpPr txBox="1"/>
                <p:nvPr/>
              </p:nvSpPr>
              <p:spPr>
                <a:xfrm>
                  <a:off x="4590097" y="3703233"/>
                  <a:ext cx="516738" cy="567810"/>
                </a:xfrm>
                <a:prstGeom prst="rect">
                  <a:avLst/>
                </a:prstGeom>
                <a:noFill/>
              </p:spPr>
              <p:txBody>
                <a:bodyPr wrap="square" rtlCol="0">
                  <a:spAutoFit/>
                </a:bodyPr>
                <a:lstStyle/>
                <a:p>
                  <a:r>
                    <a:rPr lang="en-US" dirty="0">
                      <a:solidFill>
                        <a:schemeClr val="bg1"/>
                      </a:solidFill>
                    </a:rPr>
                    <a:t>2i</a:t>
                  </a:r>
                </a:p>
              </p:txBody>
            </p:sp>
            <p:sp>
              <p:nvSpPr>
                <p:cNvPr id="38" name="TextBox 37">
                  <a:extLst>
                    <a:ext uri="{FF2B5EF4-FFF2-40B4-BE49-F238E27FC236}">
                      <a16:creationId xmlns:a16="http://schemas.microsoft.com/office/drawing/2014/main" id="{469C107E-D6FE-8E42-BC8E-67626E38FD98}"/>
                    </a:ext>
                  </a:extLst>
                </p:cNvPr>
                <p:cNvSpPr txBox="1"/>
                <p:nvPr/>
              </p:nvSpPr>
              <p:spPr>
                <a:xfrm>
                  <a:off x="6572308" y="3719449"/>
                  <a:ext cx="538680" cy="369332"/>
                </a:xfrm>
                <a:prstGeom prst="rect">
                  <a:avLst/>
                </a:prstGeom>
                <a:noFill/>
              </p:spPr>
              <p:txBody>
                <a:bodyPr wrap="square" rtlCol="0">
                  <a:spAutoFit/>
                </a:bodyPr>
                <a:lstStyle/>
                <a:p>
                  <a:r>
                    <a:rPr lang="en-US" dirty="0">
                      <a:solidFill>
                        <a:schemeClr val="bg1"/>
                      </a:solidFill>
                    </a:rPr>
                    <a:t>2i</a:t>
                  </a:r>
                </a:p>
              </p:txBody>
            </p:sp>
            <p:sp>
              <p:nvSpPr>
                <p:cNvPr id="39" name="TextBox 38">
                  <a:extLst>
                    <a:ext uri="{FF2B5EF4-FFF2-40B4-BE49-F238E27FC236}">
                      <a16:creationId xmlns:a16="http://schemas.microsoft.com/office/drawing/2014/main" id="{1045061B-9226-0C4B-B26B-B0022C1B6E2D}"/>
                    </a:ext>
                  </a:extLst>
                </p:cNvPr>
                <p:cNvSpPr txBox="1"/>
                <p:nvPr/>
              </p:nvSpPr>
              <p:spPr>
                <a:xfrm>
                  <a:off x="3083833" y="3711690"/>
                  <a:ext cx="508335" cy="567810"/>
                </a:xfrm>
                <a:prstGeom prst="rect">
                  <a:avLst/>
                </a:prstGeom>
                <a:noFill/>
              </p:spPr>
              <p:txBody>
                <a:bodyPr wrap="square" rtlCol="0">
                  <a:spAutoFit/>
                </a:bodyPr>
                <a:lstStyle/>
                <a:p>
                  <a:r>
                    <a:rPr lang="en-US" dirty="0">
                      <a:solidFill>
                        <a:schemeClr val="bg1"/>
                      </a:solidFill>
                    </a:rPr>
                    <a:t>4i</a:t>
                  </a:r>
                </a:p>
              </p:txBody>
            </p:sp>
            <p:sp>
              <p:nvSpPr>
                <p:cNvPr id="40" name="TextBox 39">
                  <a:extLst>
                    <a:ext uri="{FF2B5EF4-FFF2-40B4-BE49-F238E27FC236}">
                      <a16:creationId xmlns:a16="http://schemas.microsoft.com/office/drawing/2014/main" id="{C9004133-8362-4B4D-B577-2EA3408C59B6}"/>
                    </a:ext>
                  </a:extLst>
                </p:cNvPr>
                <p:cNvSpPr txBox="1"/>
                <p:nvPr/>
              </p:nvSpPr>
              <p:spPr>
                <a:xfrm>
                  <a:off x="8170684" y="3702627"/>
                  <a:ext cx="532791" cy="567810"/>
                </a:xfrm>
                <a:prstGeom prst="rect">
                  <a:avLst/>
                </a:prstGeom>
                <a:noFill/>
              </p:spPr>
              <p:txBody>
                <a:bodyPr wrap="square" rtlCol="0">
                  <a:spAutoFit/>
                </a:bodyPr>
                <a:lstStyle/>
                <a:p>
                  <a:r>
                    <a:rPr lang="en-US" dirty="0">
                      <a:solidFill>
                        <a:schemeClr val="bg1"/>
                      </a:solidFill>
                    </a:rPr>
                    <a:t>4i</a:t>
                  </a:r>
                </a:p>
              </p:txBody>
            </p:sp>
            <p:sp>
              <p:nvSpPr>
                <p:cNvPr id="42" name="TextBox 41">
                  <a:extLst>
                    <a:ext uri="{FF2B5EF4-FFF2-40B4-BE49-F238E27FC236}">
                      <a16:creationId xmlns:a16="http://schemas.microsoft.com/office/drawing/2014/main" id="{19DE9E75-FC84-F648-91E8-FC79F0C4D149}"/>
                    </a:ext>
                  </a:extLst>
                </p:cNvPr>
                <p:cNvSpPr txBox="1"/>
                <p:nvPr/>
              </p:nvSpPr>
              <p:spPr>
                <a:xfrm>
                  <a:off x="9962035" y="3720923"/>
                  <a:ext cx="601161" cy="567810"/>
                </a:xfrm>
                <a:prstGeom prst="rect">
                  <a:avLst/>
                </a:prstGeom>
                <a:noFill/>
              </p:spPr>
              <p:txBody>
                <a:bodyPr wrap="square" rtlCol="0">
                  <a:spAutoFit/>
                </a:bodyPr>
                <a:lstStyle/>
                <a:p>
                  <a:r>
                    <a:rPr lang="en-US" dirty="0">
                      <a:solidFill>
                        <a:schemeClr val="bg1"/>
                      </a:solidFill>
                    </a:rPr>
                    <a:t>7</a:t>
                  </a:r>
                </a:p>
              </p:txBody>
            </p:sp>
            <p:sp>
              <p:nvSpPr>
                <p:cNvPr id="44" name="TextBox 43">
                  <a:extLst>
                    <a:ext uri="{FF2B5EF4-FFF2-40B4-BE49-F238E27FC236}">
                      <a16:creationId xmlns:a16="http://schemas.microsoft.com/office/drawing/2014/main" id="{9781FE78-E3EA-284C-9EE3-527459968FF9}"/>
                    </a:ext>
                  </a:extLst>
                </p:cNvPr>
                <p:cNvSpPr txBox="1"/>
                <p:nvPr/>
              </p:nvSpPr>
              <p:spPr>
                <a:xfrm>
                  <a:off x="2436295" y="3253478"/>
                  <a:ext cx="6751517" cy="369332"/>
                </a:xfrm>
                <a:prstGeom prst="rect">
                  <a:avLst/>
                </a:prstGeom>
                <a:noFill/>
              </p:spPr>
              <p:txBody>
                <a:bodyPr wrap="square" rtlCol="0">
                  <a:spAutoFit/>
                </a:bodyPr>
                <a:lstStyle/>
                <a:p>
                  <a:pPr algn="ctr"/>
                  <a:r>
                    <a:rPr lang="en-US" dirty="0">
                      <a:solidFill>
                        <a:schemeClr val="bg1"/>
                      </a:solidFill>
                    </a:rPr>
                    <a:t>Technique Alignments</a:t>
                  </a:r>
                </a:p>
              </p:txBody>
            </p:sp>
          </p:grpSp>
          <p:sp>
            <p:nvSpPr>
              <p:cNvPr id="51" name="TextBox 50">
                <a:extLst>
                  <a:ext uri="{FF2B5EF4-FFF2-40B4-BE49-F238E27FC236}">
                    <a16:creationId xmlns:a16="http://schemas.microsoft.com/office/drawing/2014/main" id="{68E0EC0E-9ACD-D84A-8FEF-855CF41F4F89}"/>
                  </a:ext>
                </a:extLst>
              </p:cNvPr>
              <p:cNvSpPr txBox="1"/>
              <p:nvPr/>
            </p:nvSpPr>
            <p:spPr>
              <a:xfrm>
                <a:off x="1984567" y="4573856"/>
                <a:ext cx="367343" cy="369332"/>
              </a:xfrm>
              <a:prstGeom prst="rect">
                <a:avLst/>
              </a:prstGeom>
              <a:noFill/>
            </p:spPr>
            <p:txBody>
              <a:bodyPr wrap="square" rtlCol="0">
                <a:spAutoFit/>
              </a:bodyPr>
              <a:lstStyle/>
              <a:p>
                <a:r>
                  <a:rPr lang="en-US" dirty="0">
                    <a:solidFill>
                      <a:schemeClr val="bg1"/>
                    </a:solidFill>
                  </a:rPr>
                  <a:t>9</a:t>
                </a:r>
              </a:p>
            </p:txBody>
          </p:sp>
          <p:sp>
            <p:nvSpPr>
              <p:cNvPr id="5" name="TextBox 4">
                <a:extLst>
                  <a:ext uri="{FF2B5EF4-FFF2-40B4-BE49-F238E27FC236}">
                    <a16:creationId xmlns:a16="http://schemas.microsoft.com/office/drawing/2014/main" id="{CC6A5C73-7BE9-0A4A-9393-B32A08E6E31D}"/>
                  </a:ext>
                </a:extLst>
              </p:cNvPr>
              <p:cNvSpPr txBox="1"/>
              <p:nvPr/>
            </p:nvSpPr>
            <p:spPr>
              <a:xfrm>
                <a:off x="5894882" y="4591002"/>
                <a:ext cx="307019" cy="369332"/>
              </a:xfrm>
              <a:prstGeom prst="rect">
                <a:avLst/>
              </a:prstGeom>
              <a:noFill/>
            </p:spPr>
            <p:txBody>
              <a:bodyPr wrap="square" rtlCol="0">
                <a:spAutoFit/>
              </a:bodyPr>
              <a:lstStyle/>
              <a:p>
                <a:r>
                  <a:rPr lang="en-US" dirty="0">
                    <a:solidFill>
                      <a:schemeClr val="bg1"/>
                    </a:solidFill>
                  </a:rPr>
                  <a:t>0</a:t>
                </a:r>
              </a:p>
            </p:txBody>
          </p:sp>
        </p:grpSp>
        <p:sp>
          <p:nvSpPr>
            <p:cNvPr id="47" name="TextBox 46">
              <a:extLst>
                <a:ext uri="{FF2B5EF4-FFF2-40B4-BE49-F238E27FC236}">
                  <a16:creationId xmlns:a16="http://schemas.microsoft.com/office/drawing/2014/main" id="{8F443E11-12E7-BA41-8F6A-6EF95F26CB7F}"/>
                </a:ext>
              </a:extLst>
            </p:cNvPr>
            <p:cNvSpPr txBox="1"/>
            <p:nvPr/>
          </p:nvSpPr>
          <p:spPr>
            <a:xfrm>
              <a:off x="2438153" y="4504566"/>
              <a:ext cx="259644" cy="369332"/>
            </a:xfrm>
            <a:prstGeom prst="rect">
              <a:avLst/>
            </a:prstGeom>
            <a:noFill/>
          </p:spPr>
          <p:txBody>
            <a:bodyPr wrap="square" rtlCol="0">
              <a:spAutoFit/>
            </a:bodyPr>
            <a:lstStyle/>
            <a:p>
              <a:r>
                <a:rPr lang="en-US" dirty="0">
                  <a:solidFill>
                    <a:schemeClr val="bg1"/>
                  </a:solidFill>
                </a:rPr>
                <a:t>Y</a:t>
              </a:r>
            </a:p>
          </p:txBody>
        </p:sp>
      </p:grpSp>
      <p:sp>
        <p:nvSpPr>
          <p:cNvPr id="56" name="TextBox 55">
            <a:extLst>
              <a:ext uri="{FF2B5EF4-FFF2-40B4-BE49-F238E27FC236}">
                <a16:creationId xmlns:a16="http://schemas.microsoft.com/office/drawing/2014/main" id="{C491E2EA-C889-614A-A75E-C8E13B6F882F}"/>
              </a:ext>
            </a:extLst>
          </p:cNvPr>
          <p:cNvSpPr txBox="1"/>
          <p:nvPr/>
        </p:nvSpPr>
        <p:spPr>
          <a:xfrm>
            <a:off x="913326" y="3597044"/>
            <a:ext cx="1232245" cy="338554"/>
          </a:xfrm>
          <a:prstGeom prst="rect">
            <a:avLst/>
          </a:prstGeom>
          <a:noFill/>
        </p:spPr>
        <p:txBody>
          <a:bodyPr wrap="square" rtlCol="0">
            <a:spAutoFit/>
          </a:bodyPr>
          <a:lstStyle/>
          <a:p>
            <a:r>
              <a:rPr lang="en-US" sz="1600" dirty="0">
                <a:solidFill>
                  <a:schemeClr val="bg1"/>
                </a:solidFill>
              </a:rPr>
              <a:t>“Outside”</a:t>
            </a:r>
          </a:p>
        </p:txBody>
      </p:sp>
      <p:sp>
        <p:nvSpPr>
          <p:cNvPr id="57" name="TextBox 56">
            <a:extLst>
              <a:ext uri="{FF2B5EF4-FFF2-40B4-BE49-F238E27FC236}">
                <a16:creationId xmlns:a16="http://schemas.microsoft.com/office/drawing/2014/main" id="{705977BD-7F0D-3A4B-AE40-B9A61E00421C}"/>
              </a:ext>
            </a:extLst>
          </p:cNvPr>
          <p:cNvSpPr txBox="1"/>
          <p:nvPr/>
        </p:nvSpPr>
        <p:spPr>
          <a:xfrm>
            <a:off x="9860650" y="3618311"/>
            <a:ext cx="1232245" cy="338554"/>
          </a:xfrm>
          <a:prstGeom prst="rect">
            <a:avLst/>
          </a:prstGeom>
          <a:noFill/>
        </p:spPr>
        <p:txBody>
          <a:bodyPr wrap="square" rtlCol="0">
            <a:spAutoFit/>
          </a:bodyPr>
          <a:lstStyle/>
          <a:p>
            <a:r>
              <a:rPr lang="en-US" sz="1600" dirty="0">
                <a:solidFill>
                  <a:schemeClr val="bg1"/>
                </a:solidFill>
              </a:rPr>
              <a:t>“Outside”</a:t>
            </a:r>
          </a:p>
        </p:txBody>
      </p:sp>
      <p:sp>
        <p:nvSpPr>
          <p:cNvPr id="58" name="TextBox 57">
            <a:extLst>
              <a:ext uri="{FF2B5EF4-FFF2-40B4-BE49-F238E27FC236}">
                <a16:creationId xmlns:a16="http://schemas.microsoft.com/office/drawing/2014/main" id="{933C109F-44E4-DF43-9971-8587865F9F23}"/>
              </a:ext>
            </a:extLst>
          </p:cNvPr>
          <p:cNvSpPr txBox="1"/>
          <p:nvPr/>
        </p:nvSpPr>
        <p:spPr>
          <a:xfrm>
            <a:off x="10127106" y="3845187"/>
            <a:ext cx="956404" cy="240232"/>
          </a:xfrm>
          <a:prstGeom prst="rect">
            <a:avLst/>
          </a:prstGeom>
          <a:noFill/>
        </p:spPr>
        <p:txBody>
          <a:bodyPr wrap="square" rtlCol="0">
            <a:spAutoFit/>
          </a:bodyPr>
          <a:lstStyle/>
          <a:p>
            <a:r>
              <a:rPr lang="en-US" dirty="0">
                <a:solidFill>
                  <a:schemeClr val="bg1"/>
                </a:solidFill>
              </a:rPr>
              <a:t>D</a:t>
            </a:r>
          </a:p>
        </p:txBody>
      </p:sp>
      <p:sp>
        <p:nvSpPr>
          <p:cNvPr id="59" name="TextBox 58">
            <a:extLst>
              <a:ext uri="{FF2B5EF4-FFF2-40B4-BE49-F238E27FC236}">
                <a16:creationId xmlns:a16="http://schemas.microsoft.com/office/drawing/2014/main" id="{DA8C4C53-D00B-F74F-9FF1-0F6ED2CA8AE7}"/>
              </a:ext>
            </a:extLst>
          </p:cNvPr>
          <p:cNvSpPr txBox="1"/>
          <p:nvPr/>
        </p:nvSpPr>
        <p:spPr>
          <a:xfrm>
            <a:off x="1292368" y="4371812"/>
            <a:ext cx="9607264" cy="646331"/>
          </a:xfrm>
          <a:prstGeom prst="rect">
            <a:avLst/>
          </a:prstGeom>
          <a:noFill/>
        </p:spPr>
        <p:txBody>
          <a:bodyPr wrap="square" rtlCol="0">
            <a:spAutoFit/>
          </a:bodyPr>
          <a:lstStyle/>
          <a:p>
            <a:pPr algn="ctr"/>
            <a:r>
              <a:rPr lang="en-US" sz="1200" dirty="0">
                <a:solidFill>
                  <a:schemeClr val="bg1"/>
                </a:solidFill>
              </a:rPr>
              <a:t>Note: in the data 7-techniques are always identified as C-gap players—as “6i”s to the closed/tight end side, and as 3-pt stance players off the body of the tackle to the open side. “Outside” alignments are always D-gap defenders.</a:t>
            </a:r>
          </a:p>
          <a:p>
            <a:pPr algn="ctr"/>
            <a:endParaRPr lang="en-US" sz="1200" dirty="0"/>
          </a:p>
        </p:txBody>
      </p:sp>
      <p:pic>
        <p:nvPicPr>
          <p:cNvPr id="60" name="Picture 59" descr="A close up of a sign&#10;&#10;Description automatically generated">
            <a:extLst>
              <a:ext uri="{FF2B5EF4-FFF2-40B4-BE49-F238E27FC236}">
                <a16:creationId xmlns:a16="http://schemas.microsoft.com/office/drawing/2014/main" id="{DA47B94B-6E6D-AF4C-A006-F1BD67988568}"/>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61" name="Slide Number Placeholder 60">
            <a:extLst>
              <a:ext uri="{FF2B5EF4-FFF2-40B4-BE49-F238E27FC236}">
                <a16:creationId xmlns:a16="http://schemas.microsoft.com/office/drawing/2014/main" id="{58E1D188-148A-754C-89BA-08FEC15ACEEE}"/>
              </a:ext>
            </a:extLst>
          </p:cNvPr>
          <p:cNvSpPr>
            <a:spLocks noGrp="1"/>
          </p:cNvSpPr>
          <p:nvPr>
            <p:ph type="sldNum" sz="quarter" idx="12"/>
          </p:nvPr>
        </p:nvSpPr>
        <p:spPr>
          <a:xfrm>
            <a:off x="8581810" y="6205333"/>
            <a:ext cx="2743200" cy="365125"/>
          </a:xfrm>
        </p:spPr>
        <p:txBody>
          <a:bodyPr/>
          <a:lstStyle/>
          <a:p>
            <a:fld id="{FF878F06-CA71-AF4C-A00A-8015B92E4610}" type="slidenum">
              <a:rPr lang="en-US" smtClean="0"/>
              <a:t>7</a:t>
            </a:fld>
            <a:endParaRPr lang="en-US" dirty="0"/>
          </a:p>
        </p:txBody>
      </p:sp>
    </p:spTree>
    <p:extLst>
      <p:ext uri="{BB962C8B-B14F-4D97-AF65-F5344CB8AC3E}">
        <p14:creationId xmlns:p14="http://schemas.microsoft.com/office/powerpoint/2010/main" val="311102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86132-440B-C147-9DFC-39C7378E64DA}"/>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Front Identification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C5FF03-C02E-6544-AD57-4FC75BFCB3F3}"/>
              </a:ext>
            </a:extLst>
          </p:cNvPr>
          <p:cNvSpPr>
            <a:spLocks noGrp="1"/>
          </p:cNvSpPr>
          <p:nvPr>
            <p:ph idx="1"/>
          </p:nvPr>
        </p:nvSpPr>
        <p:spPr>
          <a:xfrm>
            <a:off x="734027" y="1987688"/>
            <a:ext cx="11234195" cy="4870312"/>
          </a:xfrm>
        </p:spPr>
        <p:txBody>
          <a:bodyPr>
            <a:normAutofit fontScale="92500" lnSpcReduction="10000"/>
          </a:bodyPr>
          <a:lstStyle/>
          <a:p>
            <a:r>
              <a:rPr lang="en-US" sz="1700" dirty="0">
                <a:solidFill>
                  <a:schemeClr val="bg1"/>
                </a:solidFill>
              </a:rPr>
              <a:t>Fronts are often identified by the offense based off which of the interior OL are “covered” by the DL at the snap</a:t>
            </a:r>
          </a:p>
          <a:p>
            <a:pPr lvl="1"/>
            <a:r>
              <a:rPr lang="en-US" sz="1700" dirty="0">
                <a:solidFill>
                  <a:schemeClr val="bg1"/>
                </a:solidFill>
              </a:rPr>
              <a:t>For purposes of defensive line evaluation, identifying fronts is preferable to identifying entire defenses, especially given current data (ex: 4-3 and Nickel are different defenses on a high-level, but they are generally functionally equivalent for the DL, and treated similarly by the offensive line)</a:t>
            </a:r>
          </a:p>
          <a:p>
            <a:r>
              <a:rPr lang="en-US" sz="1700" dirty="0">
                <a:solidFill>
                  <a:schemeClr val="bg1"/>
                </a:solidFill>
              </a:rPr>
              <a:t>Almost all functional front possibilities can be classified into 5 basic front types:</a:t>
            </a:r>
          </a:p>
          <a:p>
            <a:pPr lvl="1"/>
            <a:r>
              <a:rPr lang="en-US" sz="1700" dirty="0">
                <a:solidFill>
                  <a:schemeClr val="bg1"/>
                </a:solidFill>
              </a:rPr>
              <a:t>Even (64% of observations in final data set)</a:t>
            </a:r>
          </a:p>
          <a:p>
            <a:pPr lvl="2"/>
            <a:r>
              <a:rPr lang="en-US" sz="1700" dirty="0">
                <a:solidFill>
                  <a:schemeClr val="bg1"/>
                </a:solidFill>
              </a:rPr>
              <a:t>Typically a four-man, single-gap front (4-3, 4-2-5/nickel, dime) with one guard covered and the center covered by DL (or both guards covered and the center uncovered)</a:t>
            </a:r>
          </a:p>
          <a:p>
            <a:pPr lvl="1"/>
            <a:r>
              <a:rPr lang="en-US" sz="1700" dirty="0">
                <a:solidFill>
                  <a:schemeClr val="bg1"/>
                </a:solidFill>
              </a:rPr>
              <a:t>Odd (24% of observations)</a:t>
            </a:r>
          </a:p>
          <a:p>
            <a:pPr lvl="2"/>
            <a:r>
              <a:rPr lang="en-US" sz="1700" dirty="0">
                <a:solidFill>
                  <a:schemeClr val="bg1"/>
                </a:solidFill>
              </a:rPr>
              <a:t>A 3-man front that involves either one-gap or two-gap (or both) DL (3-4, Quarter/3-man rush), with the center covered and guards covered (in rare instances, just one guard covered but the center and other OG uncovered)</a:t>
            </a:r>
          </a:p>
          <a:p>
            <a:pPr lvl="1"/>
            <a:r>
              <a:rPr lang="en-US" sz="1700" dirty="0">
                <a:solidFill>
                  <a:schemeClr val="bg1"/>
                </a:solidFill>
              </a:rPr>
              <a:t>Bear (also known as a “triple” or “90” front,  7% of observations)</a:t>
            </a:r>
          </a:p>
          <a:p>
            <a:pPr lvl="2"/>
            <a:r>
              <a:rPr lang="en-US" sz="1700" dirty="0">
                <a:solidFill>
                  <a:schemeClr val="bg1"/>
                </a:solidFill>
              </a:rPr>
              <a:t>Five-DL front used in short-yardage situations or against heavy personnel, with the center covered and both guards covered</a:t>
            </a:r>
          </a:p>
          <a:p>
            <a:pPr lvl="1"/>
            <a:r>
              <a:rPr lang="en-US" sz="1700" dirty="0">
                <a:solidFill>
                  <a:schemeClr val="bg1"/>
                </a:solidFill>
              </a:rPr>
              <a:t>Money  (5% of observations)</a:t>
            </a:r>
          </a:p>
          <a:p>
            <a:pPr lvl="2"/>
            <a:r>
              <a:rPr lang="en-US" sz="1700" dirty="0">
                <a:solidFill>
                  <a:schemeClr val="bg1"/>
                </a:solidFill>
              </a:rPr>
              <a:t>Pass-rush situation front with none of the interior OL covered</a:t>
            </a:r>
          </a:p>
          <a:p>
            <a:pPr lvl="1"/>
            <a:r>
              <a:rPr lang="en-US" sz="1700" dirty="0">
                <a:solidFill>
                  <a:schemeClr val="bg1"/>
                </a:solidFill>
              </a:rPr>
              <a:t>Goal Line (.1% of observations)</a:t>
            </a:r>
          </a:p>
          <a:p>
            <a:pPr lvl="2"/>
            <a:r>
              <a:rPr lang="en-US" sz="1500" dirty="0">
                <a:solidFill>
                  <a:schemeClr val="bg1"/>
                </a:solidFill>
              </a:rPr>
              <a:t>Goal line/short-yardage situation front with both guards covered and the center double-covered (defense attempting to simply cancel gaps)</a:t>
            </a:r>
          </a:p>
        </p:txBody>
      </p:sp>
      <p:pic>
        <p:nvPicPr>
          <p:cNvPr id="7" name="Picture 6" descr="A close up of a sign&#10;&#10;Description automatically generated">
            <a:extLst>
              <a:ext uri="{FF2B5EF4-FFF2-40B4-BE49-F238E27FC236}">
                <a16:creationId xmlns:a16="http://schemas.microsoft.com/office/drawing/2014/main" id="{66336CAB-3A0B-DB4A-9795-BDBA6819CD11}"/>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5" name="Slide Number Placeholder 4">
            <a:extLst>
              <a:ext uri="{FF2B5EF4-FFF2-40B4-BE49-F238E27FC236}">
                <a16:creationId xmlns:a16="http://schemas.microsoft.com/office/drawing/2014/main" id="{F4F040DA-A17C-924A-940E-46ECB88B79BB}"/>
              </a:ext>
            </a:extLst>
          </p:cNvPr>
          <p:cNvSpPr>
            <a:spLocks noGrp="1"/>
          </p:cNvSpPr>
          <p:nvPr>
            <p:ph type="sldNum" sz="quarter" idx="12"/>
          </p:nvPr>
        </p:nvSpPr>
        <p:spPr>
          <a:xfrm>
            <a:off x="8610600" y="6245345"/>
            <a:ext cx="2743200" cy="365125"/>
          </a:xfrm>
        </p:spPr>
        <p:txBody>
          <a:bodyPr/>
          <a:lstStyle/>
          <a:p>
            <a:fld id="{FF878F06-CA71-AF4C-A00A-8015B92E4610}" type="slidenum">
              <a:rPr lang="en-US" smtClean="0"/>
              <a:t>8</a:t>
            </a:fld>
            <a:endParaRPr lang="en-US" dirty="0"/>
          </a:p>
        </p:txBody>
      </p:sp>
    </p:spTree>
    <p:extLst>
      <p:ext uri="{BB962C8B-B14F-4D97-AF65-F5344CB8AC3E}">
        <p14:creationId xmlns:p14="http://schemas.microsoft.com/office/powerpoint/2010/main" val="204067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A858D596-4643-DA40-B5DF-456358F55AD0}"/>
              </a:ext>
            </a:extLst>
          </p:cNvPr>
          <p:cNvSpPr>
            <a:spLocks noGrp="1"/>
          </p:cNvSpPr>
          <p:nvPr>
            <p:ph type="title"/>
          </p:nvPr>
        </p:nvSpPr>
        <p:spPr>
          <a:xfrm>
            <a:off x="801376" y="610017"/>
            <a:ext cx="10515600" cy="1325563"/>
          </a:xfrm>
        </p:spPr>
        <p:txBody>
          <a:bodyPr/>
          <a:lstStyle/>
          <a:p>
            <a:r>
              <a:rPr lang="en-US" dirty="0">
                <a:solidFill>
                  <a:schemeClr val="bg1"/>
                </a:solidFill>
              </a:rPr>
              <a:t>Categorizing Front Types</a:t>
            </a:r>
          </a:p>
        </p:txBody>
      </p:sp>
      <p:sp>
        <p:nvSpPr>
          <p:cNvPr id="7" name="Content Placeholder 2">
            <a:extLst>
              <a:ext uri="{FF2B5EF4-FFF2-40B4-BE49-F238E27FC236}">
                <a16:creationId xmlns:a16="http://schemas.microsoft.com/office/drawing/2014/main" id="{5CA5DE3F-62DD-1743-8396-BF4EBF2A7DC2}"/>
              </a:ext>
            </a:extLst>
          </p:cNvPr>
          <p:cNvSpPr>
            <a:spLocks noGrp="1"/>
          </p:cNvSpPr>
          <p:nvPr>
            <p:ph idx="1"/>
          </p:nvPr>
        </p:nvSpPr>
        <p:spPr>
          <a:xfrm>
            <a:off x="838200" y="2008327"/>
            <a:ext cx="10515600" cy="4351338"/>
          </a:xfrm>
        </p:spPr>
        <p:txBody>
          <a:bodyPr/>
          <a:lstStyle/>
          <a:p>
            <a:r>
              <a:rPr lang="en-US" dirty="0">
                <a:solidFill>
                  <a:schemeClr val="bg1"/>
                </a:solidFill>
              </a:rPr>
              <a:t>Given the front categories described in the previous slide, front type can be determined from the given data by simply counting the number of defensive linemen in the “cylinder,” the area from guard to guard (also known as the “guard box”)</a:t>
            </a:r>
          </a:p>
          <a:p>
            <a:endParaRPr lang="en-US" dirty="0">
              <a:solidFill>
                <a:schemeClr val="bg1"/>
              </a:solidFill>
            </a:endParaRPr>
          </a:p>
          <a:p>
            <a:endParaRPr lang="en-US" dirty="0"/>
          </a:p>
        </p:txBody>
      </p:sp>
      <p:grpSp>
        <p:nvGrpSpPr>
          <p:cNvPr id="9" name="Group 8">
            <a:extLst>
              <a:ext uri="{FF2B5EF4-FFF2-40B4-BE49-F238E27FC236}">
                <a16:creationId xmlns:a16="http://schemas.microsoft.com/office/drawing/2014/main" id="{1B50F118-5FBB-A948-ACAC-824DEF1F4EFD}"/>
              </a:ext>
            </a:extLst>
          </p:cNvPr>
          <p:cNvGrpSpPr/>
          <p:nvPr/>
        </p:nvGrpSpPr>
        <p:grpSpPr>
          <a:xfrm>
            <a:off x="4050389" y="3773866"/>
            <a:ext cx="4091222" cy="1448705"/>
            <a:chOff x="2187658" y="2978935"/>
            <a:chExt cx="7258497" cy="2569330"/>
          </a:xfrm>
        </p:grpSpPr>
        <p:sp>
          <p:nvSpPr>
            <p:cNvPr id="11" name="Rectangle 10">
              <a:extLst>
                <a:ext uri="{FF2B5EF4-FFF2-40B4-BE49-F238E27FC236}">
                  <a16:creationId xmlns:a16="http://schemas.microsoft.com/office/drawing/2014/main" id="{C5D441D8-6E40-E04D-8810-9F94DDC78346}"/>
                </a:ext>
              </a:extLst>
            </p:cNvPr>
            <p:cNvSpPr/>
            <p:nvPr/>
          </p:nvSpPr>
          <p:spPr>
            <a:xfrm>
              <a:off x="8397251" y="4325149"/>
              <a:ext cx="376628"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52206F-A04E-B146-A7FD-A1FEECF9737C}"/>
                </a:ext>
              </a:extLst>
            </p:cNvPr>
            <p:cNvSpPr/>
            <p:nvPr/>
          </p:nvSpPr>
          <p:spPr>
            <a:xfrm>
              <a:off x="2878361" y="4319752"/>
              <a:ext cx="376628" cy="281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nut 12">
              <a:extLst>
                <a:ext uri="{FF2B5EF4-FFF2-40B4-BE49-F238E27FC236}">
                  <a16:creationId xmlns:a16="http://schemas.microsoft.com/office/drawing/2014/main" id="{574114B4-5D56-3F4F-BFA5-1CB1A4B8DD94}"/>
                </a:ext>
              </a:extLst>
            </p:cNvPr>
            <p:cNvSpPr/>
            <p:nvPr/>
          </p:nvSpPr>
          <p:spPr>
            <a:xfrm>
              <a:off x="5193792" y="4169664"/>
              <a:ext cx="1115568"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8708823F-5165-C445-882B-0C062036735F}"/>
                </a:ext>
              </a:extLst>
            </p:cNvPr>
            <p:cNvSpPr/>
            <p:nvPr/>
          </p:nvSpPr>
          <p:spPr>
            <a:xfrm>
              <a:off x="2187658"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E225F6B5-DD82-934E-A689-BD956716BF7A}"/>
                </a:ext>
              </a:extLst>
            </p:cNvPr>
            <p:cNvSpPr/>
            <p:nvPr/>
          </p:nvSpPr>
          <p:spPr>
            <a:xfrm>
              <a:off x="6669651" y="4169664"/>
              <a:ext cx="1183341"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8301D4EC-60CD-DA40-B22D-5991D878466A}"/>
                </a:ext>
              </a:extLst>
            </p:cNvPr>
            <p:cNvSpPr/>
            <p:nvPr/>
          </p:nvSpPr>
          <p:spPr>
            <a:xfrm>
              <a:off x="3681357"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CB73895C-408A-D244-9548-920A19F1310C}"/>
                </a:ext>
              </a:extLst>
            </p:cNvPr>
            <p:cNvSpPr/>
            <p:nvPr/>
          </p:nvSpPr>
          <p:spPr>
            <a:xfrm>
              <a:off x="8294011" y="4169664"/>
              <a:ext cx="1152144" cy="566928"/>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9903AE1-7086-C846-9AC0-ADF995BC0C8F}"/>
                </a:ext>
              </a:extLst>
            </p:cNvPr>
            <p:cNvSpPr txBox="1"/>
            <p:nvPr/>
          </p:nvSpPr>
          <p:spPr>
            <a:xfrm>
              <a:off x="5290486" y="3235993"/>
              <a:ext cx="1185581" cy="1146291"/>
            </a:xfrm>
            <a:prstGeom prst="rect">
              <a:avLst/>
            </a:prstGeom>
            <a:noFill/>
          </p:spPr>
          <p:txBody>
            <a:bodyPr wrap="square" rtlCol="0">
              <a:spAutoFit/>
            </a:bodyPr>
            <a:lstStyle/>
            <a:p>
              <a:r>
                <a:rPr lang="en-US" sz="3600" b="1" dirty="0">
                  <a:solidFill>
                    <a:schemeClr val="bg1"/>
                  </a:solidFill>
                </a:rPr>
                <a:t>N</a:t>
              </a:r>
            </a:p>
          </p:txBody>
        </p:sp>
        <p:sp>
          <p:nvSpPr>
            <p:cNvPr id="19" name="TextBox 18">
              <a:extLst>
                <a:ext uri="{FF2B5EF4-FFF2-40B4-BE49-F238E27FC236}">
                  <a16:creationId xmlns:a16="http://schemas.microsoft.com/office/drawing/2014/main" id="{D66CFCE5-F094-2C49-A601-ED6DCAFFB715}"/>
                </a:ext>
              </a:extLst>
            </p:cNvPr>
            <p:cNvSpPr txBox="1"/>
            <p:nvPr/>
          </p:nvSpPr>
          <p:spPr>
            <a:xfrm>
              <a:off x="2695637" y="3325736"/>
              <a:ext cx="1185581" cy="1146291"/>
            </a:xfrm>
            <a:prstGeom prst="rect">
              <a:avLst/>
            </a:prstGeom>
            <a:noFill/>
          </p:spPr>
          <p:txBody>
            <a:bodyPr wrap="square" rtlCol="0">
              <a:spAutoFit/>
            </a:bodyPr>
            <a:lstStyle/>
            <a:p>
              <a:r>
                <a:rPr lang="en-US" sz="3600" b="1" dirty="0">
                  <a:solidFill>
                    <a:schemeClr val="bg1"/>
                  </a:solidFill>
                </a:rPr>
                <a:t>T</a:t>
              </a:r>
            </a:p>
          </p:txBody>
        </p:sp>
        <p:sp>
          <p:nvSpPr>
            <p:cNvPr id="20" name="TextBox 19">
              <a:extLst>
                <a:ext uri="{FF2B5EF4-FFF2-40B4-BE49-F238E27FC236}">
                  <a16:creationId xmlns:a16="http://schemas.microsoft.com/office/drawing/2014/main" id="{EA459C4F-51CD-424D-A3EE-ECC460555583}"/>
                </a:ext>
              </a:extLst>
            </p:cNvPr>
            <p:cNvSpPr txBox="1"/>
            <p:nvPr/>
          </p:nvSpPr>
          <p:spPr>
            <a:xfrm>
              <a:off x="8209199" y="3235995"/>
              <a:ext cx="1185581" cy="1146291"/>
            </a:xfrm>
            <a:prstGeom prst="rect">
              <a:avLst/>
            </a:prstGeom>
            <a:noFill/>
          </p:spPr>
          <p:txBody>
            <a:bodyPr wrap="square" rtlCol="0">
              <a:spAutoFit/>
            </a:bodyPr>
            <a:lstStyle/>
            <a:p>
              <a:r>
                <a:rPr lang="en-US" sz="3600" b="1" dirty="0">
                  <a:solidFill>
                    <a:schemeClr val="bg1"/>
                  </a:solidFill>
                </a:rPr>
                <a:t>T</a:t>
              </a:r>
            </a:p>
          </p:txBody>
        </p:sp>
        <p:cxnSp>
          <p:nvCxnSpPr>
            <p:cNvPr id="21" name="Straight Connector 20">
              <a:extLst>
                <a:ext uri="{FF2B5EF4-FFF2-40B4-BE49-F238E27FC236}">
                  <a16:creationId xmlns:a16="http://schemas.microsoft.com/office/drawing/2014/main" id="{641AC45B-258E-274C-9C82-41187CB648D1}"/>
                </a:ext>
              </a:extLst>
            </p:cNvPr>
            <p:cNvCxnSpPr>
              <a:stCxn id="13" idx="0"/>
              <a:endCxn id="13" idx="4"/>
            </p:cNvCxnSpPr>
            <p:nvPr/>
          </p:nvCxnSpPr>
          <p:spPr>
            <a:xfrm>
              <a:off x="5751576" y="4169664"/>
              <a:ext cx="0"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ame 21">
              <a:extLst>
                <a:ext uri="{FF2B5EF4-FFF2-40B4-BE49-F238E27FC236}">
                  <a16:creationId xmlns:a16="http://schemas.microsoft.com/office/drawing/2014/main" id="{5151617E-4897-1049-AF46-D93E342139B9}"/>
                </a:ext>
              </a:extLst>
            </p:cNvPr>
            <p:cNvSpPr/>
            <p:nvPr/>
          </p:nvSpPr>
          <p:spPr>
            <a:xfrm>
              <a:off x="3363846" y="2978935"/>
              <a:ext cx="4821308" cy="2569330"/>
            </a:xfrm>
            <a:prstGeom prst="fram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CEC3BE18-1BAB-DF4D-A979-B2C6392DA2F5}"/>
              </a:ext>
            </a:extLst>
          </p:cNvPr>
          <p:cNvSpPr txBox="1"/>
          <p:nvPr/>
        </p:nvSpPr>
        <p:spPr>
          <a:xfrm>
            <a:off x="5536965" y="4953127"/>
            <a:ext cx="1861135" cy="369332"/>
          </a:xfrm>
          <a:prstGeom prst="rect">
            <a:avLst/>
          </a:prstGeom>
          <a:noFill/>
        </p:spPr>
        <p:txBody>
          <a:bodyPr wrap="square" rtlCol="0">
            <a:spAutoFit/>
          </a:bodyPr>
          <a:lstStyle/>
          <a:p>
            <a:r>
              <a:rPr lang="en-US" dirty="0"/>
              <a:t>CYLINDER</a:t>
            </a:r>
          </a:p>
        </p:txBody>
      </p:sp>
      <p:sp>
        <p:nvSpPr>
          <p:cNvPr id="24" name="TextBox 23">
            <a:extLst>
              <a:ext uri="{FF2B5EF4-FFF2-40B4-BE49-F238E27FC236}">
                <a16:creationId xmlns:a16="http://schemas.microsoft.com/office/drawing/2014/main" id="{653977EF-5F22-DD4C-8F44-B78A04D54B86}"/>
              </a:ext>
            </a:extLst>
          </p:cNvPr>
          <p:cNvSpPr txBox="1"/>
          <p:nvPr/>
        </p:nvSpPr>
        <p:spPr>
          <a:xfrm>
            <a:off x="838200" y="4878295"/>
            <a:ext cx="3212189" cy="2031325"/>
          </a:xfrm>
          <a:prstGeom prst="rect">
            <a:avLst/>
          </a:prstGeom>
          <a:noFill/>
        </p:spPr>
        <p:txBody>
          <a:bodyPr wrap="square" rtlCol="0">
            <a:spAutoFit/>
          </a:bodyPr>
          <a:lstStyle/>
          <a:p>
            <a:pPr marL="285750" indent="-285750">
              <a:buFontTx/>
              <a:buChar char="-"/>
            </a:pPr>
            <a:r>
              <a:rPr lang="en-US" dirty="0">
                <a:solidFill>
                  <a:schemeClr val="bg1"/>
                </a:solidFill>
              </a:rPr>
              <a:t>Odd: Cylinder Count = 1 </a:t>
            </a:r>
          </a:p>
          <a:p>
            <a:pPr marL="285750" indent="-285750">
              <a:buFontTx/>
              <a:buChar char="-"/>
            </a:pPr>
            <a:r>
              <a:rPr lang="en-US" dirty="0">
                <a:solidFill>
                  <a:schemeClr val="bg1"/>
                </a:solidFill>
              </a:rPr>
              <a:t>Even: Cylinder Count = 2</a:t>
            </a:r>
          </a:p>
          <a:p>
            <a:pPr marL="285750" indent="-285750">
              <a:buFontTx/>
              <a:buChar char="-"/>
            </a:pPr>
            <a:r>
              <a:rPr lang="en-US" dirty="0">
                <a:solidFill>
                  <a:schemeClr val="bg1"/>
                </a:solidFill>
              </a:rPr>
              <a:t>Bear: Cylinder Count = 3 </a:t>
            </a:r>
          </a:p>
          <a:p>
            <a:pPr marL="285750" indent="-285750">
              <a:buFontTx/>
              <a:buChar char="-"/>
            </a:pPr>
            <a:r>
              <a:rPr lang="en-US" dirty="0">
                <a:solidFill>
                  <a:schemeClr val="bg1"/>
                </a:solidFill>
              </a:rPr>
              <a:t>Goal Line: Cylinder Count = 4 </a:t>
            </a:r>
          </a:p>
          <a:p>
            <a:pPr marL="285750" indent="-285750">
              <a:buFontTx/>
              <a:buChar char="-"/>
            </a:pPr>
            <a:r>
              <a:rPr lang="en-US" dirty="0">
                <a:solidFill>
                  <a:schemeClr val="bg1"/>
                </a:solidFill>
              </a:rPr>
              <a:t>Money: Cylinder Count = 0 </a:t>
            </a:r>
          </a:p>
          <a:p>
            <a:r>
              <a:rPr lang="en-US" dirty="0"/>
              <a:t> </a:t>
            </a:r>
          </a:p>
          <a:p>
            <a:pPr marL="285750" indent="-285750">
              <a:buFontTx/>
              <a:buChar char="-"/>
            </a:pPr>
            <a:endParaRPr lang="en-US" dirty="0"/>
          </a:p>
        </p:txBody>
      </p:sp>
      <p:sp>
        <p:nvSpPr>
          <p:cNvPr id="4" name="TextBox 3">
            <a:extLst>
              <a:ext uri="{FF2B5EF4-FFF2-40B4-BE49-F238E27FC236}">
                <a16:creationId xmlns:a16="http://schemas.microsoft.com/office/drawing/2014/main" id="{D11080F6-32FB-F641-81D9-9DD6D4888A1F}"/>
              </a:ext>
            </a:extLst>
          </p:cNvPr>
          <p:cNvSpPr txBox="1"/>
          <p:nvPr/>
        </p:nvSpPr>
        <p:spPr>
          <a:xfrm>
            <a:off x="8471825" y="5271197"/>
            <a:ext cx="3140293" cy="646331"/>
          </a:xfrm>
          <a:prstGeom prst="rect">
            <a:avLst/>
          </a:prstGeom>
          <a:noFill/>
        </p:spPr>
        <p:txBody>
          <a:bodyPr wrap="square" rtlCol="0">
            <a:spAutoFit/>
          </a:bodyPr>
          <a:lstStyle/>
          <a:p>
            <a:pPr algn="ctr"/>
            <a:r>
              <a:rPr lang="en-US" dirty="0">
                <a:solidFill>
                  <a:schemeClr val="bg1"/>
                </a:solidFill>
              </a:rPr>
              <a:t>Go to slides 44-49 for more front identification diagrams</a:t>
            </a:r>
          </a:p>
        </p:txBody>
      </p:sp>
      <p:sp>
        <p:nvSpPr>
          <p:cNvPr id="25" name="TextBox 24">
            <a:extLst>
              <a:ext uri="{FF2B5EF4-FFF2-40B4-BE49-F238E27FC236}">
                <a16:creationId xmlns:a16="http://schemas.microsoft.com/office/drawing/2014/main" id="{EE42E633-8D05-B84D-8E11-00A016501AD0}"/>
              </a:ext>
            </a:extLst>
          </p:cNvPr>
          <p:cNvSpPr txBox="1"/>
          <p:nvPr/>
        </p:nvSpPr>
        <p:spPr>
          <a:xfrm>
            <a:off x="8725761" y="3546825"/>
            <a:ext cx="2641592" cy="1200329"/>
          </a:xfrm>
          <a:prstGeom prst="rect">
            <a:avLst/>
          </a:prstGeom>
          <a:noFill/>
        </p:spPr>
        <p:txBody>
          <a:bodyPr wrap="square" rtlCol="0">
            <a:spAutoFit/>
          </a:bodyPr>
          <a:lstStyle/>
          <a:p>
            <a:pPr algn="ctr"/>
            <a:r>
              <a:rPr lang="en-US" sz="2400" dirty="0">
                <a:solidFill>
                  <a:schemeClr val="bg1"/>
                </a:solidFill>
              </a:rPr>
              <a:t>Cylinder count: 1. Therefore this is an “odd” front.</a:t>
            </a:r>
          </a:p>
        </p:txBody>
      </p:sp>
      <p:pic>
        <p:nvPicPr>
          <p:cNvPr id="26" name="Picture 25">
            <a:extLst>
              <a:ext uri="{FF2B5EF4-FFF2-40B4-BE49-F238E27FC236}">
                <a16:creationId xmlns:a16="http://schemas.microsoft.com/office/drawing/2014/main" id="{629EFA38-6FF7-8B4B-AB21-26A8B9A85BA1}"/>
              </a:ext>
            </a:extLst>
          </p:cNvPr>
          <p:cNvPicPr>
            <a:picLocks noChangeAspect="1"/>
          </p:cNvPicPr>
          <p:nvPr/>
        </p:nvPicPr>
        <p:blipFill>
          <a:blip r:embed="rId2"/>
          <a:stretch>
            <a:fillRect/>
          </a:stretch>
        </p:blipFill>
        <p:spPr>
          <a:xfrm>
            <a:off x="8894567" y="130607"/>
            <a:ext cx="2975869" cy="1982673"/>
          </a:xfrm>
          <a:prstGeom prst="rect">
            <a:avLst/>
          </a:prstGeom>
        </p:spPr>
      </p:pic>
      <p:sp>
        <p:nvSpPr>
          <p:cNvPr id="2" name="Slide Number Placeholder 1">
            <a:extLst>
              <a:ext uri="{FF2B5EF4-FFF2-40B4-BE49-F238E27FC236}">
                <a16:creationId xmlns:a16="http://schemas.microsoft.com/office/drawing/2014/main" id="{9C969DB7-7636-7740-B451-A8606A1A826F}"/>
              </a:ext>
            </a:extLst>
          </p:cNvPr>
          <p:cNvSpPr>
            <a:spLocks noGrp="1"/>
          </p:cNvSpPr>
          <p:nvPr>
            <p:ph type="sldNum" sz="quarter" idx="12"/>
          </p:nvPr>
        </p:nvSpPr>
        <p:spPr>
          <a:xfrm>
            <a:off x="8610600" y="6247894"/>
            <a:ext cx="2743200" cy="365125"/>
          </a:xfrm>
        </p:spPr>
        <p:txBody>
          <a:bodyPr/>
          <a:lstStyle/>
          <a:p>
            <a:fld id="{FF878F06-CA71-AF4C-A00A-8015B92E4610}" type="slidenum">
              <a:rPr lang="en-US" smtClean="0"/>
              <a:t>9</a:t>
            </a:fld>
            <a:endParaRPr lang="en-US"/>
          </a:p>
        </p:txBody>
      </p:sp>
    </p:spTree>
    <p:extLst>
      <p:ext uri="{BB962C8B-B14F-4D97-AF65-F5344CB8AC3E}">
        <p14:creationId xmlns:p14="http://schemas.microsoft.com/office/powerpoint/2010/main" val="1454684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4233</TotalTime>
  <Words>5808</Words>
  <Application>Microsoft Macintosh PowerPoint</Application>
  <PresentationFormat>Widescreen</PresentationFormat>
  <Paragraphs>713</Paragraphs>
  <Slides>64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9" baseType="lpstr">
      <vt:lpstr>Arial</vt:lpstr>
      <vt:lpstr>Calibri</vt:lpstr>
      <vt:lpstr>Calibri Light</vt:lpstr>
      <vt:lpstr>Office Theme</vt:lpstr>
      <vt:lpstr>Worksheet</vt:lpstr>
      <vt:lpstr>Gap Responsible</vt:lpstr>
      <vt:lpstr>Table of Contents</vt:lpstr>
      <vt:lpstr>Research Questions</vt:lpstr>
      <vt:lpstr>PowerPoint Presentation</vt:lpstr>
      <vt:lpstr>Primary Considerations</vt:lpstr>
      <vt:lpstr>Positional Considerations</vt:lpstr>
      <vt:lpstr>Positional Considerations (continued)</vt:lpstr>
      <vt:lpstr>Front Identification</vt:lpstr>
      <vt:lpstr>Categorizing Front Types</vt:lpstr>
      <vt:lpstr>Relation to the Play (run plays)</vt:lpstr>
      <vt:lpstr>PowerPoint Presentation</vt:lpstr>
      <vt:lpstr>Quantifying Gaps Away</vt:lpstr>
      <vt:lpstr>Econometric Methodology</vt:lpstr>
      <vt:lpstr>Structure of Models (continued)</vt:lpstr>
      <vt:lpstr>Econometric Process (Model Set 1)</vt:lpstr>
      <vt:lpstr>Econometric Process (Model Set 2)</vt:lpstr>
      <vt:lpstr>Econometric Process (Model Set 3)</vt:lpstr>
      <vt:lpstr>Additional Data Cleaning Notes</vt:lpstr>
      <vt:lpstr>Additional Controls </vt:lpstr>
      <vt:lpstr>Results</vt:lpstr>
      <vt:lpstr>Model 1 Summary Stats </vt:lpstr>
      <vt:lpstr>Model 1 Visualization </vt:lpstr>
      <vt:lpstr>Model 1 Interpretation</vt:lpstr>
      <vt:lpstr>Model 2 Summary Stats </vt:lpstr>
      <vt:lpstr>Model 2 Visualizations (by position) </vt:lpstr>
      <vt:lpstr>Model 2 Visualizations (Odd alignments) </vt:lpstr>
      <vt:lpstr>Model 2 Visualizations (Even alignments) </vt:lpstr>
      <vt:lpstr>Model 2 Interpretation</vt:lpstr>
      <vt:lpstr>Model 3a Results (run plays)</vt:lpstr>
      <vt:lpstr>Model 3a Results (run plays)</vt:lpstr>
      <vt:lpstr>Model 3b Results</vt:lpstr>
      <vt:lpstr>Model 3b Results (pass plays)</vt:lpstr>
      <vt:lpstr>Model 3 Interpretation</vt:lpstr>
      <vt:lpstr>Conclusions</vt:lpstr>
      <vt:lpstr>Conclusions</vt:lpstr>
      <vt:lpstr>Conclusions (continued)</vt:lpstr>
      <vt:lpstr>Roster Construction Conclusions</vt:lpstr>
      <vt:lpstr>Additional Conclusions</vt:lpstr>
      <vt:lpstr>Limitations and Areas for Further Analysis</vt:lpstr>
      <vt:lpstr>Limitations</vt:lpstr>
      <vt:lpstr>Further Analysis</vt:lpstr>
      <vt:lpstr>Appendix</vt:lpstr>
      <vt:lpstr>Front Identification</vt:lpstr>
      <vt:lpstr>Odd</vt:lpstr>
      <vt:lpstr>Even</vt:lpstr>
      <vt:lpstr>Bear</vt:lpstr>
      <vt:lpstr>Goal Line (cancelling gaps)</vt:lpstr>
      <vt:lpstr>Money</vt:lpstr>
      <vt:lpstr>“Even 2” (double 2 techs) </vt:lpstr>
      <vt:lpstr>Importance of Identifying Front</vt:lpstr>
      <vt:lpstr>Distinguishing Positions (Even)</vt:lpstr>
      <vt:lpstr>Distinguishing Positions (Odd)</vt:lpstr>
      <vt:lpstr>Directional Gaps Away</vt:lpstr>
      <vt:lpstr>Directional Gaps Away Example 1</vt:lpstr>
      <vt:lpstr>Directional Gaps Away Example 2</vt:lpstr>
      <vt:lpstr>PowerPoint Presentation</vt:lpstr>
      <vt:lpstr>PowerPoint Presentation</vt:lpstr>
      <vt:lpstr>PowerPoint Presentation</vt:lpstr>
      <vt:lpstr>PowerPoint Presentation</vt:lpstr>
      <vt:lpstr>Fundamental Issues with Performance Statistics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Gap Responsible</dc:title>
  <dc:creator>gerry rogan</dc:creator>
  <cp:lastModifiedBy>gerry rogan</cp:lastModifiedBy>
  <cp:revision>27</cp:revision>
  <dcterms:created xsi:type="dcterms:W3CDTF">2020-07-12T20:25:19Z</dcterms:created>
  <dcterms:modified xsi:type="dcterms:W3CDTF">2020-07-20T03:29:57Z</dcterms:modified>
</cp:coreProperties>
</file>